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DAD460-89F2-45BB-8A2F-F015C20FF7EE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4FD749-B35C-4EA7-8C65-C16D14313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759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b="0" dirty="0"/>
              <a:t>This</a:t>
            </a:r>
            <a:r>
              <a:rPr kumimoji="1" lang="en-US" altLang="ja-JP" b="0" baseline="0" dirty="0"/>
              <a:t> slide shows </a:t>
            </a:r>
            <a:r>
              <a:rPr kumimoji="1" lang="en-US" altLang="ja-JP" b="1" baseline="0" dirty="0"/>
              <a:t>one family </a:t>
            </a:r>
            <a:r>
              <a:rPr kumimoji="1" lang="en-US" altLang="ja-JP" b="0" baseline="0" dirty="0"/>
              <a:t>with Lynch syndrome. </a:t>
            </a:r>
          </a:p>
          <a:p>
            <a:r>
              <a:rPr kumimoji="1" lang="en-US" altLang="ja-JP" b="1" baseline="0" dirty="0"/>
              <a:t>When</a:t>
            </a:r>
            <a:r>
              <a:rPr kumimoji="1" lang="en-US" altLang="ja-JP" b="0" baseline="0" dirty="0"/>
              <a:t> the proband first developed </a:t>
            </a:r>
            <a:r>
              <a:rPr kumimoji="1" lang="en-US" altLang="ja-JP" b="1" baseline="0" dirty="0"/>
              <a:t>colon cancer</a:t>
            </a:r>
            <a:r>
              <a:rPr kumimoji="1" lang="en-US" altLang="ja-JP" b="0" baseline="0" dirty="0"/>
              <a:t>, she was </a:t>
            </a:r>
            <a:r>
              <a:rPr kumimoji="1" lang="en-US" altLang="ja-JP" b="1" i="0" baseline="0" dirty="0"/>
              <a:t>not</a:t>
            </a:r>
            <a:r>
              <a:rPr kumimoji="1" lang="en-US" altLang="ja-JP" b="0" baseline="0" dirty="0"/>
              <a:t> diagnosed with Lynch </a:t>
            </a:r>
            <a:r>
              <a:rPr kumimoji="1" lang="en-US" altLang="ja-JP" b="0" baseline="0" dirty="0" smtClean="0"/>
              <a:t>syndrome.</a:t>
            </a:r>
            <a:r>
              <a:rPr kumimoji="1" lang="en-US" altLang="ja-JP" b="0" baseline="0" dirty="0"/>
              <a:t> </a:t>
            </a:r>
            <a:r>
              <a:rPr kumimoji="1" lang="en-US" altLang="ja-JP" b="0" baseline="0" dirty="0" smtClean="0"/>
              <a:t>It </a:t>
            </a:r>
            <a:r>
              <a:rPr kumimoji="1" lang="en-US" altLang="ja-JP" b="0" baseline="0" dirty="0"/>
              <a:t>was </a:t>
            </a:r>
            <a:r>
              <a:rPr kumimoji="1" lang="en-US" altLang="ja-JP" b="1" baseline="0" dirty="0"/>
              <a:t>too late </a:t>
            </a:r>
            <a:r>
              <a:rPr kumimoji="1" lang="en-US" altLang="ja-JP" b="0" baseline="0" dirty="0"/>
              <a:t>when she got </a:t>
            </a:r>
            <a:r>
              <a:rPr kumimoji="1" lang="en-US" altLang="ja-JP" b="1" baseline="0" dirty="0"/>
              <a:t>the</a:t>
            </a:r>
            <a:r>
              <a:rPr kumimoji="1" lang="en-US" altLang="ja-JP" b="0" baseline="0" dirty="0"/>
              <a:t> </a:t>
            </a:r>
            <a:r>
              <a:rPr kumimoji="1" lang="en-US" altLang="ja-JP" b="1" baseline="0" dirty="0"/>
              <a:t>right diagnosis </a:t>
            </a:r>
            <a:r>
              <a:rPr kumimoji="1" lang="en-US" altLang="ja-JP" b="0" baseline="0" dirty="0"/>
              <a:t>as Lynch syndrome, because she was suffering from </a:t>
            </a:r>
            <a:r>
              <a:rPr kumimoji="1" lang="en-US" altLang="ja-JP" b="1" baseline="0" dirty="0"/>
              <a:t>bile duct cancer </a:t>
            </a:r>
            <a:r>
              <a:rPr kumimoji="1" lang="en-US" altLang="ja-JP" b="0" baseline="0" dirty="0"/>
              <a:t>with multiple </a:t>
            </a:r>
            <a:r>
              <a:rPr kumimoji="1" lang="en-US" altLang="ja-JP" b="1" baseline="0" dirty="0"/>
              <a:t>metastases</a:t>
            </a:r>
            <a:r>
              <a:rPr kumimoji="1" lang="en-US" altLang="ja-JP" b="0" baseline="0" dirty="0"/>
              <a:t>. </a:t>
            </a:r>
            <a:r>
              <a:rPr kumimoji="1" lang="en-US" altLang="ja-JP" b="0" baseline="0" dirty="0" smtClean="0"/>
              <a:t>Unfortunately</a:t>
            </a:r>
            <a:r>
              <a:rPr kumimoji="1" lang="en-US" altLang="ja-JP" b="0" baseline="0" dirty="0"/>
              <a:t>, she passed away due to the cancer</a:t>
            </a:r>
            <a:r>
              <a:rPr kumimoji="1" lang="en-US" altLang="ja-JP" b="0" baseline="0" dirty="0" smtClean="0"/>
              <a:t>.</a:t>
            </a:r>
            <a:endParaRPr kumimoji="1" lang="en-US" altLang="ja-JP" b="0" baseline="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198713-2104-4994-B4F8-508A3B98A1C2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0391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b="0" baseline="0" dirty="0" smtClean="0"/>
              <a:t>After </a:t>
            </a:r>
            <a:r>
              <a:rPr kumimoji="1" lang="en-US" altLang="ja-JP" b="0" baseline="0" dirty="0"/>
              <a:t>her death, based on her genetic information, we confirmed that </a:t>
            </a:r>
            <a:r>
              <a:rPr kumimoji="1" lang="en-US" altLang="ja-JP" b="1" baseline="0" dirty="0"/>
              <a:t>two of her sisters </a:t>
            </a:r>
            <a:r>
              <a:rPr kumimoji="1" lang="en-US" altLang="ja-JP" b="0" baseline="0" dirty="0"/>
              <a:t>have Lynch syndrome, and we conducted </a:t>
            </a:r>
            <a:r>
              <a:rPr kumimoji="1" lang="en-US" altLang="ja-JP" b="1" baseline="0" dirty="0"/>
              <a:t>surveillance</a:t>
            </a:r>
            <a:r>
              <a:rPr kumimoji="1" lang="en-US" altLang="ja-JP" b="0" baseline="0" dirty="0" smtClean="0"/>
              <a:t>.</a:t>
            </a:r>
            <a:endParaRPr kumimoji="1" lang="en-US" altLang="ja-JP" b="0" baseline="0" dirty="0"/>
          </a:p>
          <a:p>
            <a:r>
              <a:rPr kumimoji="1" lang="en-US" altLang="ja-JP" b="0" baseline="0" dirty="0" smtClean="0"/>
              <a:t>We </a:t>
            </a:r>
            <a:r>
              <a:rPr kumimoji="1" lang="en-US" altLang="ja-JP" b="0" baseline="0" dirty="0"/>
              <a:t>are </a:t>
            </a:r>
            <a:r>
              <a:rPr kumimoji="1" lang="en-US" altLang="ja-JP" b="1" baseline="0" dirty="0" smtClean="0"/>
              <a:t>pleased </a:t>
            </a:r>
            <a:r>
              <a:rPr kumimoji="1" lang="en-US" altLang="ja-JP" b="1" baseline="0" dirty="0"/>
              <a:t>to say </a:t>
            </a:r>
            <a:r>
              <a:rPr kumimoji="1" lang="en-US" altLang="ja-JP" b="0" baseline="0" dirty="0" smtClean="0"/>
              <a:t>/that </a:t>
            </a:r>
            <a:r>
              <a:rPr kumimoji="1" lang="en-US" altLang="ja-JP" b="0" baseline="0" dirty="0"/>
              <a:t>we found their </a:t>
            </a:r>
            <a:r>
              <a:rPr kumimoji="1" lang="en-US" altLang="ja-JP" b="1" baseline="0" dirty="0"/>
              <a:t>endometrial </a:t>
            </a:r>
            <a:r>
              <a:rPr kumimoji="1" lang="en-US" altLang="ja-JP" b="0" baseline="0" dirty="0"/>
              <a:t>and</a:t>
            </a:r>
            <a:r>
              <a:rPr kumimoji="1" lang="en-US" altLang="ja-JP" b="1" baseline="0" dirty="0"/>
              <a:t> ovarian cancers </a:t>
            </a:r>
            <a:r>
              <a:rPr kumimoji="1" lang="en-US" altLang="ja-JP" b="0" baseline="0" dirty="0"/>
              <a:t>at an </a:t>
            </a:r>
            <a:r>
              <a:rPr kumimoji="1" lang="en-US" altLang="ja-JP" b="1" baseline="0" dirty="0"/>
              <a:t>early stage</a:t>
            </a:r>
            <a:r>
              <a:rPr kumimoji="1" lang="en-US" altLang="ja-JP" b="0" baseline="0" dirty="0"/>
              <a:t>. </a:t>
            </a:r>
            <a:r>
              <a:rPr kumimoji="1" lang="en-US" altLang="ja-JP" b="0" baseline="0" dirty="0" smtClean="0"/>
              <a:t>And both were successfully treated. </a:t>
            </a:r>
            <a:endParaRPr kumimoji="1" lang="en-US" altLang="ja-JP" b="0" baseline="0" dirty="0"/>
          </a:p>
          <a:p>
            <a:endParaRPr kumimoji="1" lang="en-US" altLang="ja-JP" b="0" baseline="0" dirty="0"/>
          </a:p>
          <a:p>
            <a:endParaRPr kumimoji="1" lang="en-US" altLang="ja-JP" b="0" baseline="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198713-2104-4994-B4F8-508A3B98A1C2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7618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069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1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51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30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65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25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3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33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13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90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00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CAC22-098B-4BF2-9C4A-6D7100A372D7}" type="datetimeFigureOut">
              <a:rPr lang="en-US" smtClean="0"/>
              <a:t>10/30/2018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E44EF-CE82-44F1-BA12-3A57F06DA8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06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tm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/>
          <p:cNvSpPr txBox="1">
            <a:spLocks/>
          </p:cNvSpPr>
          <p:nvPr/>
        </p:nvSpPr>
        <p:spPr>
          <a:xfrm>
            <a:off x="0" y="70687"/>
            <a:ext cx="9144000" cy="7647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3600" dirty="0" err="1">
                <a:ea typeface="HG丸ｺﾞｼｯｸM-PRO" panose="020F0600000000000000" pitchFamily="50" charset="-128"/>
              </a:rPr>
              <a:t>Proband</a:t>
            </a:r>
            <a:r>
              <a:rPr lang="en-US" altLang="ja-JP" sz="3600" dirty="0">
                <a:ea typeface="HG丸ｺﾞｼｯｸM-PRO" panose="020F0600000000000000" pitchFamily="50" charset="-128"/>
              </a:rPr>
              <a:t> [42y, female] </a:t>
            </a:r>
            <a:r>
              <a:rPr lang="ja-JP" altLang="en-US" sz="2800" dirty="0">
                <a:ea typeface="HG丸ｺﾞｼｯｸM-PRO" panose="020F0600000000000000" pitchFamily="50" charset="-128"/>
              </a:rPr>
              <a:t>　</a:t>
            </a:r>
          </a:p>
        </p:txBody>
      </p:sp>
      <p:grpSp>
        <p:nvGrpSpPr>
          <p:cNvPr id="10" name="グループ化 9"/>
          <p:cNvGrpSpPr/>
          <p:nvPr/>
        </p:nvGrpSpPr>
        <p:grpSpPr>
          <a:xfrm>
            <a:off x="674603" y="980728"/>
            <a:ext cx="6530386" cy="3709749"/>
            <a:chOff x="427484" y="1462356"/>
            <a:chExt cx="8511614" cy="4835236"/>
          </a:xfrm>
        </p:grpSpPr>
        <p:pic>
          <p:nvPicPr>
            <p:cNvPr id="8" name="図 7" descr="画面の領域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27484" y="1462356"/>
              <a:ext cx="8511614" cy="4835236"/>
            </a:xfrm>
            <a:prstGeom prst="rect">
              <a:avLst/>
            </a:prstGeom>
          </p:spPr>
        </p:pic>
        <p:grpSp>
          <p:nvGrpSpPr>
            <p:cNvPr id="4" name="グループ化 3"/>
            <p:cNvGrpSpPr/>
            <p:nvPr/>
          </p:nvGrpSpPr>
          <p:grpSpPr>
            <a:xfrm>
              <a:off x="4572006" y="2965939"/>
              <a:ext cx="3352794" cy="1676405"/>
              <a:chOff x="4572006" y="2965939"/>
              <a:chExt cx="3352794" cy="1676405"/>
            </a:xfrm>
          </p:grpSpPr>
          <p:sp>
            <p:nvSpPr>
              <p:cNvPr id="2" name="正方形/長方形 1"/>
              <p:cNvSpPr/>
              <p:nvPr/>
            </p:nvSpPr>
            <p:spPr>
              <a:xfrm>
                <a:off x="7702062" y="2965939"/>
                <a:ext cx="222738" cy="21101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" name="円/楕円 2"/>
              <p:cNvSpPr/>
              <p:nvPr/>
            </p:nvSpPr>
            <p:spPr>
              <a:xfrm>
                <a:off x="4572006" y="4443046"/>
                <a:ext cx="187563" cy="1875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" name="円/楕円 8"/>
              <p:cNvSpPr/>
              <p:nvPr/>
            </p:nvSpPr>
            <p:spPr>
              <a:xfrm>
                <a:off x="7092471" y="4454770"/>
                <a:ext cx="187563" cy="1875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pic>
        <p:nvPicPr>
          <p:cNvPr id="15" name="図 14" descr="画面の領域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187681"/>
            <a:ext cx="2728253" cy="1921639"/>
          </a:xfrm>
          <a:prstGeom prst="rect">
            <a:avLst/>
          </a:prstGeom>
        </p:spPr>
      </p:pic>
      <p:sp>
        <p:nvSpPr>
          <p:cNvPr id="17" name="タイトル 1"/>
          <p:cNvSpPr txBox="1">
            <a:spLocks/>
          </p:cNvSpPr>
          <p:nvPr/>
        </p:nvSpPr>
        <p:spPr>
          <a:xfrm>
            <a:off x="3203848" y="6149058"/>
            <a:ext cx="2736304" cy="664318"/>
          </a:xfrm>
          <a:prstGeom prst="rect">
            <a:avLst/>
          </a:prstGeom>
          <a:solidFill>
            <a:srgbClr val="EAF1F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1</a:t>
            </a:r>
            <a:r>
              <a:rPr lang="en-US" altLang="ja-JP" sz="2000" b="1" baseline="30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st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   Colon ca,      stage I</a:t>
            </a:r>
          </a:p>
          <a:p>
            <a:pPr>
              <a:lnSpc>
                <a:spcPct val="100000"/>
              </a:lnSpc>
            </a:pP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2</a:t>
            </a:r>
            <a:r>
              <a:rPr lang="en-US" altLang="ja-JP" sz="2000" b="1" baseline="30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nd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  </a:t>
            </a:r>
            <a:r>
              <a:rPr lang="en-US" altLang="ja-JP" sz="2000" b="1" dirty="0">
                <a:solidFill>
                  <a:srgbClr val="FF0000"/>
                </a:solidFill>
                <a:latin typeface="Calibri Light" panose="020F0302020204030204" pitchFamily="34" charset="0"/>
                <a:ea typeface="HG丸ｺﾞｼｯｸM-PRO" panose="020F0600000000000000" pitchFamily="50" charset="-128"/>
              </a:rPr>
              <a:t>Bile duct ca, stage IV </a:t>
            </a:r>
            <a:r>
              <a:rPr lang="ja-JP" altLang="en-US" sz="2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　</a:t>
            </a:r>
          </a:p>
        </p:txBody>
      </p:sp>
      <p:cxnSp>
        <p:nvCxnSpPr>
          <p:cNvPr id="18" name="直線コネクタ 17"/>
          <p:cNvCxnSpPr/>
          <p:nvPr/>
        </p:nvCxnSpPr>
        <p:spPr>
          <a:xfrm>
            <a:off x="688032" y="908720"/>
            <a:ext cx="7772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円/楕円 26"/>
          <p:cNvSpPr/>
          <p:nvPr/>
        </p:nvSpPr>
        <p:spPr>
          <a:xfrm>
            <a:off x="4499992" y="2924944"/>
            <a:ext cx="923051" cy="8899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4567974" y="3814876"/>
            <a:ext cx="220050" cy="3624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62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/>
          <p:cNvSpPr txBox="1">
            <a:spLocks/>
          </p:cNvSpPr>
          <p:nvPr/>
        </p:nvSpPr>
        <p:spPr>
          <a:xfrm>
            <a:off x="0" y="70687"/>
            <a:ext cx="9144000" cy="7647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3600" dirty="0" smtClean="0">
                <a:ea typeface="HG丸ｺﾞｼｯｸM-PRO" panose="020F0600000000000000" pitchFamily="50" charset="-128"/>
              </a:rPr>
              <a:t>Relatives</a:t>
            </a:r>
            <a:r>
              <a:rPr lang="ja-JP" altLang="en-US" sz="2800" dirty="0">
                <a:ea typeface="HG丸ｺﾞｼｯｸM-PRO" panose="020F0600000000000000" pitchFamily="50" charset="-128"/>
              </a:rPr>
              <a:t>　</a:t>
            </a:r>
          </a:p>
        </p:txBody>
      </p:sp>
      <p:grpSp>
        <p:nvGrpSpPr>
          <p:cNvPr id="10" name="グループ化 9"/>
          <p:cNvGrpSpPr/>
          <p:nvPr/>
        </p:nvGrpSpPr>
        <p:grpSpPr>
          <a:xfrm>
            <a:off x="674603" y="980728"/>
            <a:ext cx="6530386" cy="3709749"/>
            <a:chOff x="427484" y="1462356"/>
            <a:chExt cx="8511614" cy="4835236"/>
          </a:xfrm>
        </p:grpSpPr>
        <p:pic>
          <p:nvPicPr>
            <p:cNvPr id="8" name="図 7" descr="画面の領域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27484" y="1462356"/>
              <a:ext cx="8511614" cy="4835236"/>
            </a:xfrm>
            <a:prstGeom prst="rect">
              <a:avLst/>
            </a:prstGeom>
          </p:spPr>
        </p:pic>
        <p:grpSp>
          <p:nvGrpSpPr>
            <p:cNvPr id="4" name="グループ化 3"/>
            <p:cNvGrpSpPr/>
            <p:nvPr/>
          </p:nvGrpSpPr>
          <p:grpSpPr>
            <a:xfrm>
              <a:off x="4572006" y="2965939"/>
              <a:ext cx="3352794" cy="1676405"/>
              <a:chOff x="4572006" y="2965939"/>
              <a:chExt cx="3352794" cy="1676405"/>
            </a:xfrm>
          </p:grpSpPr>
          <p:sp>
            <p:nvSpPr>
              <p:cNvPr id="2" name="正方形/長方形 1"/>
              <p:cNvSpPr/>
              <p:nvPr/>
            </p:nvSpPr>
            <p:spPr>
              <a:xfrm>
                <a:off x="7702062" y="2965939"/>
                <a:ext cx="222738" cy="21101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" name="円/楕円 2"/>
              <p:cNvSpPr/>
              <p:nvPr/>
            </p:nvSpPr>
            <p:spPr>
              <a:xfrm>
                <a:off x="4572006" y="4443046"/>
                <a:ext cx="187563" cy="1875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" name="円/楕円 8"/>
              <p:cNvSpPr/>
              <p:nvPr/>
            </p:nvSpPr>
            <p:spPr>
              <a:xfrm>
                <a:off x="7092471" y="4454770"/>
                <a:ext cx="187563" cy="1875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pic>
        <p:nvPicPr>
          <p:cNvPr id="15" name="図 14" descr="画面の領域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187681"/>
            <a:ext cx="2728253" cy="1921639"/>
          </a:xfrm>
          <a:prstGeom prst="rect">
            <a:avLst/>
          </a:prstGeom>
        </p:spPr>
      </p:pic>
      <p:sp>
        <p:nvSpPr>
          <p:cNvPr id="17" name="タイトル 1"/>
          <p:cNvSpPr txBox="1">
            <a:spLocks/>
          </p:cNvSpPr>
          <p:nvPr/>
        </p:nvSpPr>
        <p:spPr>
          <a:xfrm>
            <a:off x="3203848" y="6149058"/>
            <a:ext cx="2736304" cy="664318"/>
          </a:xfrm>
          <a:prstGeom prst="rect">
            <a:avLst/>
          </a:prstGeom>
          <a:solidFill>
            <a:srgbClr val="EAF1FA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1</a:t>
            </a:r>
            <a:r>
              <a:rPr lang="en-US" altLang="ja-JP" sz="2000" b="1" baseline="30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st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   Colon ca,      stage I</a:t>
            </a:r>
          </a:p>
          <a:p>
            <a:pPr>
              <a:lnSpc>
                <a:spcPct val="100000"/>
              </a:lnSpc>
            </a:pP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2</a:t>
            </a:r>
            <a:r>
              <a:rPr lang="en-US" altLang="ja-JP" sz="2000" b="1" baseline="30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nd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  </a:t>
            </a:r>
            <a:r>
              <a:rPr lang="en-US" altLang="ja-JP" sz="2000" b="1" dirty="0">
                <a:solidFill>
                  <a:srgbClr val="FF0000"/>
                </a:solidFill>
                <a:latin typeface="Calibri Light" panose="020F0302020204030204" pitchFamily="34" charset="0"/>
                <a:ea typeface="HG丸ｺﾞｼｯｸM-PRO" panose="020F0600000000000000" pitchFamily="50" charset="-128"/>
              </a:rPr>
              <a:t>Bile duct ca, stage IV </a:t>
            </a:r>
            <a:r>
              <a:rPr lang="ja-JP" altLang="en-US" sz="2000" dirty="0">
                <a:latin typeface="Calibri Light" panose="020F0302020204030204" pitchFamily="34" charset="0"/>
                <a:ea typeface="HG丸ｺﾞｼｯｸM-PRO" panose="020F0600000000000000" pitchFamily="50" charset="-128"/>
              </a:rPr>
              <a:t>　</a:t>
            </a:r>
          </a:p>
        </p:txBody>
      </p:sp>
      <p:cxnSp>
        <p:nvCxnSpPr>
          <p:cNvPr id="18" name="直線コネクタ 17"/>
          <p:cNvCxnSpPr/>
          <p:nvPr/>
        </p:nvCxnSpPr>
        <p:spPr>
          <a:xfrm>
            <a:off x="688032" y="908720"/>
            <a:ext cx="7772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コンテンツ プレースホルダー 4" descr="画面の領域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/>
        </p:blipFill>
        <p:spPr>
          <a:xfrm>
            <a:off x="5998855" y="4187681"/>
            <a:ext cx="2924886" cy="1921639"/>
          </a:xfrm>
          <a:prstGeom prst="rect">
            <a:avLst/>
          </a:prstGeom>
        </p:spPr>
      </p:pic>
      <p:grpSp>
        <p:nvGrpSpPr>
          <p:cNvPr id="20" name="グループ化 19"/>
          <p:cNvGrpSpPr/>
          <p:nvPr/>
        </p:nvGrpSpPr>
        <p:grpSpPr>
          <a:xfrm>
            <a:off x="395536" y="4177337"/>
            <a:ext cx="2745108" cy="1899356"/>
            <a:chOff x="5320880" y="2802417"/>
            <a:chExt cx="3403318" cy="2354775"/>
          </a:xfrm>
        </p:grpSpPr>
        <p:pic>
          <p:nvPicPr>
            <p:cNvPr id="21" name="図 20" descr="画面の領域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4373"/>
            <a:stretch/>
          </p:blipFill>
          <p:spPr>
            <a:xfrm>
              <a:off x="5320880" y="5024816"/>
              <a:ext cx="3398812" cy="132376"/>
            </a:xfrm>
            <a:prstGeom prst="rect">
              <a:avLst/>
            </a:prstGeom>
          </p:spPr>
        </p:pic>
        <p:pic>
          <p:nvPicPr>
            <p:cNvPr id="22" name="図 21" descr="画面の領域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5386" y="2802417"/>
              <a:ext cx="3398812" cy="2210759"/>
            </a:xfrm>
            <a:prstGeom prst="rect">
              <a:avLst/>
            </a:prstGeom>
          </p:spPr>
        </p:pic>
      </p:grpSp>
      <p:sp>
        <p:nvSpPr>
          <p:cNvPr id="23" name="正方形/長方形 22"/>
          <p:cNvSpPr/>
          <p:nvPr/>
        </p:nvSpPr>
        <p:spPr>
          <a:xfrm>
            <a:off x="6132429" y="6125234"/>
            <a:ext cx="27600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Ovarian cancer</a:t>
            </a:r>
            <a:r>
              <a:rPr lang="ja-JP" altLang="en-US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　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stage </a:t>
            </a:r>
            <a:r>
              <a:rPr lang="en-US" altLang="ja-JP" sz="2000" b="1" dirty="0" err="1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Ia</a:t>
            </a:r>
            <a:endParaRPr lang="ja-JP" altLang="en-US" sz="2000" b="1" dirty="0"/>
          </a:p>
        </p:txBody>
      </p:sp>
      <p:sp>
        <p:nvSpPr>
          <p:cNvPr id="24" name="正方形/長方形 23"/>
          <p:cNvSpPr/>
          <p:nvPr/>
        </p:nvSpPr>
        <p:spPr>
          <a:xfrm>
            <a:off x="179512" y="6125234"/>
            <a:ext cx="29869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Endometrial cancer</a:t>
            </a:r>
            <a:r>
              <a:rPr lang="ja-JP" altLang="en-US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 </a:t>
            </a:r>
            <a:r>
              <a:rPr lang="en-US" altLang="ja-JP" sz="2000" b="1" dirty="0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stage </a:t>
            </a:r>
            <a:r>
              <a:rPr lang="en-US" altLang="ja-JP" sz="2000" b="1" dirty="0" err="1">
                <a:latin typeface="Calibri Light" panose="020F0302020204030204" pitchFamily="34" charset="0"/>
                <a:ea typeface="HG丸ｺﾞｼｯｸM-PRO" panose="020F0600000000000000" pitchFamily="50" charset="-128"/>
                <a:cs typeface="Calibri Light" panose="020F0302020204030204" pitchFamily="34" charset="0"/>
              </a:rPr>
              <a:t>Ia</a:t>
            </a:r>
            <a:endParaRPr lang="ja-JP" altLang="en-US" sz="2000" b="1" dirty="0"/>
          </a:p>
        </p:txBody>
      </p:sp>
      <p:sp>
        <p:nvSpPr>
          <p:cNvPr id="25" name="円/楕円 24"/>
          <p:cNvSpPr/>
          <p:nvPr/>
        </p:nvSpPr>
        <p:spPr>
          <a:xfrm>
            <a:off x="3419872" y="2924944"/>
            <a:ext cx="923051" cy="889932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円/楕円 26"/>
          <p:cNvSpPr/>
          <p:nvPr/>
        </p:nvSpPr>
        <p:spPr>
          <a:xfrm>
            <a:off x="4499992" y="2924944"/>
            <a:ext cx="923051" cy="8899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円/楕円 27"/>
          <p:cNvSpPr/>
          <p:nvPr/>
        </p:nvSpPr>
        <p:spPr>
          <a:xfrm>
            <a:off x="5593165" y="2924944"/>
            <a:ext cx="923051" cy="889932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4567974" y="3814876"/>
            <a:ext cx="220050" cy="3624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flipH="1">
            <a:off x="2123728" y="3789040"/>
            <a:ext cx="1588202" cy="362461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>
            <a:off x="6228184" y="3789040"/>
            <a:ext cx="1205403" cy="398641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368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153</Words>
  <Application>Microsoft Office PowerPoint</Application>
  <PresentationFormat>On-screen Show (4:3)</PresentationFormat>
  <Paragraphs>14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 X131e</dc:creator>
  <cp:lastModifiedBy>Lenovo X131e</cp:lastModifiedBy>
  <cp:revision>1</cp:revision>
  <dcterms:created xsi:type="dcterms:W3CDTF">2018-10-30T11:15:02Z</dcterms:created>
  <dcterms:modified xsi:type="dcterms:W3CDTF">2018-10-30T11:17:18Z</dcterms:modified>
</cp:coreProperties>
</file>