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9" r:id="rId3"/>
    <p:sldId id="257" r:id="rId4"/>
    <p:sldId id="271" r:id="rId5"/>
    <p:sldId id="258" r:id="rId6"/>
    <p:sldId id="270" r:id="rId7"/>
    <p:sldId id="259" r:id="rId8"/>
    <p:sldId id="272" r:id="rId9"/>
    <p:sldId id="260" r:id="rId10"/>
    <p:sldId id="273" r:id="rId11"/>
    <p:sldId id="261" r:id="rId12"/>
    <p:sldId id="274" r:id="rId13"/>
    <p:sldId id="262" r:id="rId14"/>
    <p:sldId id="263" r:id="rId15"/>
    <p:sldId id="277" r:id="rId16"/>
    <p:sldId id="278" r:id="rId17"/>
    <p:sldId id="264" r:id="rId18"/>
    <p:sldId id="275" r:id="rId19"/>
    <p:sldId id="265" r:id="rId20"/>
    <p:sldId id="276" r:id="rId21"/>
    <p:sldId id="266" r:id="rId22"/>
    <p:sldId id="267" r:id="rId23"/>
    <p:sldId id="26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3399"/>
    <a:srgbClr val="00CC00"/>
    <a:srgbClr val="9966FF"/>
    <a:srgbClr val="3366FF"/>
    <a:srgbClr val="00CC99"/>
    <a:srgbClr val="6666FF"/>
    <a:srgbClr val="CC99FF"/>
    <a:srgbClr val="FFCC66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llison\Documents\Writing\NBR\WATTYS%202018%20LONGLIST%20DATA%201-100%201-200\1-400%20DAT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First Published Dates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Data!$A$4:$A$5</c:f>
              <c:strCache>
                <c:ptCount val="2"/>
                <c:pt idx="0">
                  <c:v>Since 8/1/17</c:v>
                </c:pt>
                <c:pt idx="1">
                  <c:v>Before 8/2/17</c:v>
                </c:pt>
              </c:strCache>
            </c:strRef>
          </c:cat>
          <c:val>
            <c:numRef>
              <c:f>Data!$B$4:$B$5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Data!$A$4:$A$5</c:f>
              <c:strCache>
                <c:ptCount val="2"/>
                <c:pt idx="0">
                  <c:v>Since 8/1/17</c:v>
                </c:pt>
                <c:pt idx="1">
                  <c:v>Before 8/2/17</c:v>
                </c:pt>
              </c:strCache>
            </c:strRef>
          </c:cat>
          <c:val>
            <c:numRef>
              <c:f>Data!$D$4:$D$5</c:f>
              <c:numCache>
                <c:formatCode>General</c:formatCode>
                <c:ptCount val="2"/>
                <c:pt idx="0">
                  <c:v>141</c:v>
                </c:pt>
                <c:pt idx="1">
                  <c:v>59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Data!$A$4:$A$5</c:f>
              <c:strCache>
                <c:ptCount val="2"/>
                <c:pt idx="0">
                  <c:v>Since 8/1/17</c:v>
                </c:pt>
                <c:pt idx="1">
                  <c:v>Before 8/2/17</c:v>
                </c:pt>
              </c:strCache>
            </c:strRef>
          </c:cat>
          <c:val>
            <c:numRef>
              <c:f>Data!$G$4:$G$5</c:f>
              <c:numCache>
                <c:formatCode>General</c:formatCode>
                <c:ptCount val="2"/>
                <c:pt idx="0">
                  <c:v>298</c:v>
                </c:pt>
                <c:pt idx="1">
                  <c:v>102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9014528"/>
        <c:axId val="221953344"/>
        <c:axId val="0"/>
      </c:bar3DChart>
      <c:catAx>
        <c:axId val="109014528"/>
        <c:scaling>
          <c:orientation val="minMax"/>
        </c:scaling>
        <c:delete val="0"/>
        <c:axPos val="b"/>
        <c:majorTickMark val="out"/>
        <c:minorTickMark val="none"/>
        <c:tickLblPos val="nextTo"/>
        <c:crossAx val="221953344"/>
        <c:crosses val="autoZero"/>
        <c:auto val="1"/>
        <c:lblAlgn val="ctr"/>
        <c:lblOffset val="100"/>
        <c:noMultiLvlLbl val="0"/>
      </c:catAx>
      <c:valAx>
        <c:axId val="2219533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901452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Number</a:t>
            </a:r>
            <a:r>
              <a:rPr lang="en-US" baseline="0"/>
              <a:t> of Reads</a:t>
            </a:r>
            <a:endParaRPr lang="en-US"/>
          </a:p>
        </c:rich>
      </c:tx>
      <c:layout/>
      <c:overlay val="1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Data!$A$13:$A$19</c:f>
              <c:strCache>
                <c:ptCount val="7"/>
                <c:pt idx="0">
                  <c:v>Reads &lt; 100</c:v>
                </c:pt>
                <c:pt idx="1">
                  <c:v>Reads 100-999</c:v>
                </c:pt>
                <c:pt idx="2">
                  <c:v>Reads 1K-4999</c:v>
                </c:pt>
                <c:pt idx="3">
                  <c:v>Reads 5K-9999</c:v>
                </c:pt>
                <c:pt idx="4">
                  <c:v>Reads 10K-99,999</c:v>
                </c:pt>
                <c:pt idx="5">
                  <c:v>Reads 100K-999,999</c:v>
                </c:pt>
                <c:pt idx="6">
                  <c:v>Reads &gt;1M</c:v>
                </c:pt>
              </c:strCache>
            </c:strRef>
          </c:cat>
          <c:val>
            <c:numRef>
              <c:f>Data!$B$13:$B$19</c:f>
              <c:numCache>
                <c:formatCode>General</c:formatCode>
                <c:ptCount val="7"/>
                <c:pt idx="0">
                  <c:v>3</c:v>
                </c:pt>
                <c:pt idx="1">
                  <c:v>16</c:v>
                </c:pt>
                <c:pt idx="2">
                  <c:v>17</c:v>
                </c:pt>
                <c:pt idx="3">
                  <c:v>13</c:v>
                </c:pt>
                <c:pt idx="4">
                  <c:v>31</c:v>
                </c:pt>
                <c:pt idx="5">
                  <c:v>14</c:v>
                </c:pt>
                <c:pt idx="6">
                  <c:v>6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Data!$A$13:$A$19</c:f>
              <c:strCache>
                <c:ptCount val="7"/>
                <c:pt idx="0">
                  <c:v>Reads &lt; 100</c:v>
                </c:pt>
                <c:pt idx="1">
                  <c:v>Reads 100-999</c:v>
                </c:pt>
                <c:pt idx="2">
                  <c:v>Reads 1K-4999</c:v>
                </c:pt>
                <c:pt idx="3">
                  <c:v>Reads 5K-9999</c:v>
                </c:pt>
                <c:pt idx="4">
                  <c:v>Reads 10K-99,999</c:v>
                </c:pt>
                <c:pt idx="5">
                  <c:v>Reads 100K-999,999</c:v>
                </c:pt>
                <c:pt idx="6">
                  <c:v>Reads &gt;1M</c:v>
                </c:pt>
              </c:strCache>
            </c:strRef>
          </c:cat>
          <c:val>
            <c:numRef>
              <c:f>Data!$D$13:$D$19</c:f>
              <c:numCache>
                <c:formatCode>General</c:formatCode>
                <c:ptCount val="7"/>
                <c:pt idx="0">
                  <c:v>3</c:v>
                </c:pt>
                <c:pt idx="1">
                  <c:v>26</c:v>
                </c:pt>
                <c:pt idx="2">
                  <c:v>29</c:v>
                </c:pt>
                <c:pt idx="3">
                  <c:v>26</c:v>
                </c:pt>
                <c:pt idx="4">
                  <c:v>63</c:v>
                </c:pt>
                <c:pt idx="5">
                  <c:v>37</c:v>
                </c:pt>
                <c:pt idx="6">
                  <c:v>16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Data!$A$13:$A$19</c:f>
              <c:strCache>
                <c:ptCount val="7"/>
                <c:pt idx="0">
                  <c:v>Reads &lt; 100</c:v>
                </c:pt>
                <c:pt idx="1">
                  <c:v>Reads 100-999</c:v>
                </c:pt>
                <c:pt idx="2">
                  <c:v>Reads 1K-4999</c:v>
                </c:pt>
                <c:pt idx="3">
                  <c:v>Reads 5K-9999</c:v>
                </c:pt>
                <c:pt idx="4">
                  <c:v>Reads 10K-99,999</c:v>
                </c:pt>
                <c:pt idx="5">
                  <c:v>Reads 100K-999,999</c:v>
                </c:pt>
                <c:pt idx="6">
                  <c:v>Reads &gt;1M</c:v>
                </c:pt>
              </c:strCache>
            </c:strRef>
          </c:cat>
          <c:val>
            <c:numRef>
              <c:f>Data!$G$13:$G$19</c:f>
              <c:numCache>
                <c:formatCode>General</c:formatCode>
                <c:ptCount val="7"/>
                <c:pt idx="0">
                  <c:v>29</c:v>
                </c:pt>
                <c:pt idx="1">
                  <c:v>102</c:v>
                </c:pt>
                <c:pt idx="2">
                  <c:v>69</c:v>
                </c:pt>
                <c:pt idx="3">
                  <c:v>41</c:v>
                </c:pt>
                <c:pt idx="4">
                  <c:v>90</c:v>
                </c:pt>
                <c:pt idx="5">
                  <c:v>51</c:v>
                </c:pt>
                <c:pt idx="6">
                  <c:v>18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5407232"/>
        <c:axId val="158585344"/>
        <c:axId val="0"/>
      </c:bar3DChart>
      <c:catAx>
        <c:axId val="165407232"/>
        <c:scaling>
          <c:orientation val="minMax"/>
        </c:scaling>
        <c:delete val="0"/>
        <c:axPos val="b"/>
        <c:majorTickMark val="out"/>
        <c:minorTickMark val="none"/>
        <c:tickLblPos val="nextTo"/>
        <c:crossAx val="158585344"/>
        <c:crosses val="autoZero"/>
        <c:auto val="1"/>
        <c:lblAlgn val="ctr"/>
        <c:lblOffset val="100"/>
        <c:noMultiLvlLbl val="0"/>
      </c:catAx>
      <c:valAx>
        <c:axId val="1585853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540723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Votes</a:t>
            </a:r>
          </a:p>
        </c:rich>
      </c:tx>
      <c:layout/>
      <c:overlay val="1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Data!$A$27:$A$32</c:f>
              <c:strCache>
                <c:ptCount val="6"/>
                <c:pt idx="0">
                  <c:v>Votes &lt; 100</c:v>
                </c:pt>
                <c:pt idx="1">
                  <c:v>Votes 100-999</c:v>
                </c:pt>
                <c:pt idx="2">
                  <c:v>Votes 1K-4999</c:v>
                </c:pt>
                <c:pt idx="3">
                  <c:v>Votes 5K-9999</c:v>
                </c:pt>
                <c:pt idx="4">
                  <c:v>Votes 10K-99,999</c:v>
                </c:pt>
                <c:pt idx="5">
                  <c:v>Votes 100K-999,999</c:v>
                </c:pt>
              </c:strCache>
            </c:strRef>
          </c:cat>
          <c:val>
            <c:numRef>
              <c:f>Data!$B$27:$B$32</c:f>
              <c:numCache>
                <c:formatCode>General</c:formatCode>
                <c:ptCount val="6"/>
                <c:pt idx="0">
                  <c:v>18</c:v>
                </c:pt>
                <c:pt idx="1">
                  <c:v>29</c:v>
                </c:pt>
                <c:pt idx="2">
                  <c:v>30</c:v>
                </c:pt>
                <c:pt idx="3">
                  <c:v>7</c:v>
                </c:pt>
                <c:pt idx="4">
                  <c:v>11</c:v>
                </c:pt>
                <c:pt idx="5">
                  <c:v>5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Data!$A$27:$A$32</c:f>
              <c:strCache>
                <c:ptCount val="6"/>
                <c:pt idx="0">
                  <c:v>Votes &lt; 100</c:v>
                </c:pt>
                <c:pt idx="1">
                  <c:v>Votes 100-999</c:v>
                </c:pt>
                <c:pt idx="2">
                  <c:v>Votes 1K-4999</c:v>
                </c:pt>
                <c:pt idx="3">
                  <c:v>Votes 5K-9999</c:v>
                </c:pt>
                <c:pt idx="4">
                  <c:v>Votes 10K-99,999</c:v>
                </c:pt>
                <c:pt idx="5">
                  <c:v>Votes 100K-999,999</c:v>
                </c:pt>
              </c:strCache>
            </c:strRef>
          </c:cat>
          <c:val>
            <c:numRef>
              <c:f>Data!$D$27:$D$32</c:f>
              <c:numCache>
                <c:formatCode>General</c:formatCode>
                <c:ptCount val="6"/>
                <c:pt idx="0">
                  <c:v>24</c:v>
                </c:pt>
                <c:pt idx="1">
                  <c:v>56</c:v>
                </c:pt>
                <c:pt idx="2">
                  <c:v>58</c:v>
                </c:pt>
                <c:pt idx="3">
                  <c:v>18</c:v>
                </c:pt>
                <c:pt idx="4">
                  <c:v>34</c:v>
                </c:pt>
                <c:pt idx="5">
                  <c:v>10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Data!$A$27:$A$32</c:f>
              <c:strCache>
                <c:ptCount val="6"/>
                <c:pt idx="0">
                  <c:v>Votes &lt; 100</c:v>
                </c:pt>
                <c:pt idx="1">
                  <c:v>Votes 100-999</c:v>
                </c:pt>
                <c:pt idx="2">
                  <c:v>Votes 1K-4999</c:v>
                </c:pt>
                <c:pt idx="3">
                  <c:v>Votes 5K-9999</c:v>
                </c:pt>
                <c:pt idx="4">
                  <c:v>Votes 10K-99,999</c:v>
                </c:pt>
                <c:pt idx="5">
                  <c:v>Votes 100K-999,999</c:v>
                </c:pt>
              </c:strCache>
            </c:strRef>
          </c:cat>
          <c:val>
            <c:numRef>
              <c:f>Data!$G$27:$G$32</c:f>
              <c:numCache>
                <c:formatCode>General</c:formatCode>
                <c:ptCount val="6"/>
                <c:pt idx="0">
                  <c:v>118</c:v>
                </c:pt>
                <c:pt idx="1">
                  <c:v>121</c:v>
                </c:pt>
                <c:pt idx="2">
                  <c:v>79</c:v>
                </c:pt>
                <c:pt idx="3">
                  <c:v>27</c:v>
                </c:pt>
                <c:pt idx="4">
                  <c:v>43</c:v>
                </c:pt>
                <c:pt idx="5">
                  <c:v>12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9011456"/>
        <c:axId val="220533248"/>
        <c:axId val="0"/>
      </c:bar3DChart>
      <c:catAx>
        <c:axId val="109011456"/>
        <c:scaling>
          <c:orientation val="minMax"/>
        </c:scaling>
        <c:delete val="0"/>
        <c:axPos val="b"/>
        <c:majorTickMark val="out"/>
        <c:minorTickMark val="none"/>
        <c:tickLblPos val="nextTo"/>
        <c:crossAx val="220533248"/>
        <c:crosses val="autoZero"/>
        <c:auto val="1"/>
        <c:lblAlgn val="ctr"/>
        <c:lblOffset val="100"/>
        <c:noMultiLvlLbl val="0"/>
      </c:catAx>
      <c:valAx>
        <c:axId val="2205332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901145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Number of Textual Story Chapters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Data!$A$41:$A$48</c:f>
              <c:strCache>
                <c:ptCount val="8"/>
                <c:pt idx="0">
                  <c:v>Chapters &lt;5</c:v>
                </c:pt>
                <c:pt idx="1">
                  <c:v>Chapters 5-10</c:v>
                </c:pt>
                <c:pt idx="2">
                  <c:v>Chapters 11-20</c:v>
                </c:pt>
                <c:pt idx="3">
                  <c:v>Chapters 21-40</c:v>
                </c:pt>
                <c:pt idx="4">
                  <c:v>Chapters 41-60</c:v>
                </c:pt>
                <c:pt idx="5">
                  <c:v>Chapters 61-80</c:v>
                </c:pt>
                <c:pt idx="6">
                  <c:v>Chapters 81-100</c:v>
                </c:pt>
                <c:pt idx="7">
                  <c:v>Chapters &gt;100</c:v>
                </c:pt>
              </c:strCache>
            </c:strRef>
          </c:cat>
          <c:val>
            <c:numRef>
              <c:f>Data!$B$41:$B$48</c:f>
              <c:numCache>
                <c:formatCode>General</c:formatCode>
                <c:ptCount val="8"/>
                <c:pt idx="0">
                  <c:v>7</c:v>
                </c:pt>
                <c:pt idx="1">
                  <c:v>12</c:v>
                </c:pt>
                <c:pt idx="2">
                  <c:v>14</c:v>
                </c:pt>
                <c:pt idx="3">
                  <c:v>31</c:v>
                </c:pt>
                <c:pt idx="4">
                  <c:v>22</c:v>
                </c:pt>
                <c:pt idx="5">
                  <c:v>8</c:v>
                </c:pt>
                <c:pt idx="6">
                  <c:v>3</c:v>
                </c:pt>
                <c:pt idx="7">
                  <c:v>3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Data!$A$41:$A$48</c:f>
              <c:strCache>
                <c:ptCount val="8"/>
                <c:pt idx="0">
                  <c:v>Chapters &lt;5</c:v>
                </c:pt>
                <c:pt idx="1">
                  <c:v>Chapters 5-10</c:v>
                </c:pt>
                <c:pt idx="2">
                  <c:v>Chapters 11-20</c:v>
                </c:pt>
                <c:pt idx="3">
                  <c:v>Chapters 21-40</c:v>
                </c:pt>
                <c:pt idx="4">
                  <c:v>Chapters 41-60</c:v>
                </c:pt>
                <c:pt idx="5">
                  <c:v>Chapters 61-80</c:v>
                </c:pt>
                <c:pt idx="6">
                  <c:v>Chapters 81-100</c:v>
                </c:pt>
                <c:pt idx="7">
                  <c:v>Chapters &gt;100</c:v>
                </c:pt>
              </c:strCache>
            </c:strRef>
          </c:cat>
          <c:val>
            <c:numRef>
              <c:f>Data!$D$41:$D$48</c:f>
              <c:numCache>
                <c:formatCode>General</c:formatCode>
                <c:ptCount val="8"/>
                <c:pt idx="0">
                  <c:v>9</c:v>
                </c:pt>
                <c:pt idx="1">
                  <c:v>20</c:v>
                </c:pt>
                <c:pt idx="2">
                  <c:v>35</c:v>
                </c:pt>
                <c:pt idx="3">
                  <c:v>66</c:v>
                </c:pt>
                <c:pt idx="4">
                  <c:v>41</c:v>
                </c:pt>
                <c:pt idx="5">
                  <c:v>17</c:v>
                </c:pt>
                <c:pt idx="6">
                  <c:v>9</c:v>
                </c:pt>
                <c:pt idx="7">
                  <c:v>3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Data!$A$41:$A$48</c:f>
              <c:strCache>
                <c:ptCount val="8"/>
                <c:pt idx="0">
                  <c:v>Chapters &lt;5</c:v>
                </c:pt>
                <c:pt idx="1">
                  <c:v>Chapters 5-10</c:v>
                </c:pt>
                <c:pt idx="2">
                  <c:v>Chapters 11-20</c:v>
                </c:pt>
                <c:pt idx="3">
                  <c:v>Chapters 21-40</c:v>
                </c:pt>
                <c:pt idx="4">
                  <c:v>Chapters 41-60</c:v>
                </c:pt>
                <c:pt idx="5">
                  <c:v>Chapters 61-80</c:v>
                </c:pt>
                <c:pt idx="6">
                  <c:v>Chapters 81-100</c:v>
                </c:pt>
                <c:pt idx="7">
                  <c:v>Chapters &gt;100</c:v>
                </c:pt>
              </c:strCache>
            </c:strRef>
          </c:cat>
          <c:val>
            <c:numRef>
              <c:f>Data!$G$41:$G$48</c:f>
              <c:numCache>
                <c:formatCode>General</c:formatCode>
                <c:ptCount val="8"/>
                <c:pt idx="0">
                  <c:v>18</c:v>
                </c:pt>
                <c:pt idx="1">
                  <c:v>51</c:v>
                </c:pt>
                <c:pt idx="2">
                  <c:v>83</c:v>
                </c:pt>
                <c:pt idx="3">
                  <c:v>132</c:v>
                </c:pt>
                <c:pt idx="4">
                  <c:v>71</c:v>
                </c:pt>
                <c:pt idx="5">
                  <c:v>27</c:v>
                </c:pt>
                <c:pt idx="6">
                  <c:v>11</c:v>
                </c:pt>
                <c:pt idx="7">
                  <c:v>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98429696"/>
        <c:axId val="198515456"/>
        <c:axId val="0"/>
      </c:bar3DChart>
      <c:catAx>
        <c:axId val="198429696"/>
        <c:scaling>
          <c:orientation val="minMax"/>
        </c:scaling>
        <c:delete val="0"/>
        <c:axPos val="b"/>
        <c:majorTickMark val="out"/>
        <c:minorTickMark val="none"/>
        <c:tickLblPos val="nextTo"/>
        <c:crossAx val="198515456"/>
        <c:crosses val="autoZero"/>
        <c:auto val="1"/>
        <c:lblAlgn val="ctr"/>
        <c:lblOffset val="100"/>
        <c:noMultiLvlLbl val="0"/>
      </c:catAx>
      <c:valAx>
        <c:axId val="1985154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9842969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Author Wattpad</a:t>
            </a:r>
            <a:r>
              <a:rPr lang="en-US" baseline="0"/>
              <a:t> Join Date</a:t>
            </a:r>
            <a:endParaRPr lang="en-US"/>
          </a:p>
        </c:rich>
      </c:tx>
      <c:layout/>
      <c:overlay val="1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numRef>
              <c:f>Data!$A$56:$A$63</c:f>
              <c:numCache>
                <c:formatCode>General</c:formatCode>
                <c:ptCount val="8"/>
                <c:pt idx="0">
                  <c:v>2018</c:v>
                </c:pt>
                <c:pt idx="1">
                  <c:v>2017</c:v>
                </c:pt>
                <c:pt idx="2">
                  <c:v>2016</c:v>
                </c:pt>
                <c:pt idx="3">
                  <c:v>2015</c:v>
                </c:pt>
                <c:pt idx="4">
                  <c:v>2014</c:v>
                </c:pt>
                <c:pt idx="5">
                  <c:v>2013</c:v>
                </c:pt>
                <c:pt idx="6">
                  <c:v>2012</c:v>
                </c:pt>
                <c:pt idx="7">
                  <c:v>2011</c:v>
                </c:pt>
              </c:numCache>
            </c:numRef>
          </c:cat>
          <c:val>
            <c:numRef>
              <c:f>Data!$B$56:$B$63</c:f>
              <c:numCache>
                <c:formatCode>General</c:formatCode>
                <c:ptCount val="8"/>
                <c:pt idx="0">
                  <c:v>8</c:v>
                </c:pt>
                <c:pt idx="1">
                  <c:v>25</c:v>
                </c:pt>
                <c:pt idx="2">
                  <c:v>16</c:v>
                </c:pt>
                <c:pt idx="3">
                  <c:v>16</c:v>
                </c:pt>
                <c:pt idx="4">
                  <c:v>14</c:v>
                </c:pt>
                <c:pt idx="5">
                  <c:v>8</c:v>
                </c:pt>
                <c:pt idx="6">
                  <c:v>9</c:v>
                </c:pt>
                <c:pt idx="7">
                  <c:v>4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numRef>
              <c:f>Data!$A$56:$A$63</c:f>
              <c:numCache>
                <c:formatCode>General</c:formatCode>
                <c:ptCount val="8"/>
                <c:pt idx="0">
                  <c:v>2018</c:v>
                </c:pt>
                <c:pt idx="1">
                  <c:v>2017</c:v>
                </c:pt>
                <c:pt idx="2">
                  <c:v>2016</c:v>
                </c:pt>
                <c:pt idx="3">
                  <c:v>2015</c:v>
                </c:pt>
                <c:pt idx="4">
                  <c:v>2014</c:v>
                </c:pt>
                <c:pt idx="5">
                  <c:v>2013</c:v>
                </c:pt>
                <c:pt idx="6">
                  <c:v>2012</c:v>
                </c:pt>
                <c:pt idx="7">
                  <c:v>2011</c:v>
                </c:pt>
              </c:numCache>
            </c:numRef>
          </c:cat>
          <c:val>
            <c:numRef>
              <c:f>Data!$D$56:$D$63</c:f>
              <c:numCache>
                <c:formatCode>General</c:formatCode>
                <c:ptCount val="8"/>
                <c:pt idx="0">
                  <c:v>13</c:v>
                </c:pt>
                <c:pt idx="1">
                  <c:v>43</c:v>
                </c:pt>
                <c:pt idx="2">
                  <c:v>36</c:v>
                </c:pt>
                <c:pt idx="3">
                  <c:v>32</c:v>
                </c:pt>
                <c:pt idx="4">
                  <c:v>31</c:v>
                </c:pt>
                <c:pt idx="5">
                  <c:v>22</c:v>
                </c:pt>
                <c:pt idx="6">
                  <c:v>15</c:v>
                </c:pt>
                <c:pt idx="7">
                  <c:v>7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numRef>
              <c:f>Data!$A$56:$A$63</c:f>
              <c:numCache>
                <c:formatCode>General</c:formatCode>
                <c:ptCount val="8"/>
                <c:pt idx="0">
                  <c:v>2018</c:v>
                </c:pt>
                <c:pt idx="1">
                  <c:v>2017</c:v>
                </c:pt>
                <c:pt idx="2">
                  <c:v>2016</c:v>
                </c:pt>
                <c:pt idx="3">
                  <c:v>2015</c:v>
                </c:pt>
                <c:pt idx="4">
                  <c:v>2014</c:v>
                </c:pt>
                <c:pt idx="5">
                  <c:v>2013</c:v>
                </c:pt>
                <c:pt idx="6">
                  <c:v>2012</c:v>
                </c:pt>
                <c:pt idx="7">
                  <c:v>2011</c:v>
                </c:pt>
              </c:numCache>
            </c:numRef>
          </c:cat>
          <c:val>
            <c:numRef>
              <c:f>Data!$G$56:$G$63</c:f>
              <c:numCache>
                <c:formatCode>General</c:formatCode>
                <c:ptCount val="8"/>
                <c:pt idx="0">
                  <c:v>42</c:v>
                </c:pt>
                <c:pt idx="1">
                  <c:v>83</c:v>
                </c:pt>
                <c:pt idx="2">
                  <c:v>73</c:v>
                </c:pt>
                <c:pt idx="3">
                  <c:v>65</c:v>
                </c:pt>
                <c:pt idx="4">
                  <c:v>51</c:v>
                </c:pt>
                <c:pt idx="5">
                  <c:v>43</c:v>
                </c:pt>
                <c:pt idx="6">
                  <c:v>27</c:v>
                </c:pt>
                <c:pt idx="7">
                  <c:v>13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3399552"/>
        <c:axId val="220534400"/>
        <c:axId val="0"/>
      </c:bar3DChart>
      <c:catAx>
        <c:axId val="93399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0534400"/>
        <c:crosses val="autoZero"/>
        <c:auto val="1"/>
        <c:lblAlgn val="ctr"/>
        <c:lblOffset val="100"/>
        <c:noMultiLvlLbl val="0"/>
      </c:catAx>
      <c:valAx>
        <c:axId val="2205344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33995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Wattpad Member Designation</a:t>
            </a:r>
          </a:p>
        </c:rich>
      </c:tx>
      <c:layout/>
      <c:overlay val="1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Data!$A$66:$A$70</c:f>
              <c:strCache>
                <c:ptCount val="5"/>
                <c:pt idx="0">
                  <c:v>STAR</c:v>
                </c:pt>
                <c:pt idx="1">
                  <c:v>AMBASSADOR</c:v>
                </c:pt>
                <c:pt idx="2">
                  <c:v>STAR &amp; AMBASSADOR</c:v>
                </c:pt>
                <c:pt idx="3">
                  <c:v>STAFF</c:v>
                </c:pt>
                <c:pt idx="4">
                  <c:v>REGULAR</c:v>
                </c:pt>
              </c:strCache>
            </c:strRef>
          </c:cat>
          <c:val>
            <c:numRef>
              <c:f>Data!$B$66:$B$70</c:f>
              <c:numCache>
                <c:formatCode>General</c:formatCode>
                <c:ptCount val="5"/>
                <c:pt idx="0">
                  <c:v>8</c:v>
                </c:pt>
                <c:pt idx="1">
                  <c:v>4</c:v>
                </c:pt>
                <c:pt idx="2">
                  <c:v>0</c:v>
                </c:pt>
                <c:pt idx="3">
                  <c:v>0</c:v>
                </c:pt>
                <c:pt idx="4">
                  <c:v>88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Data!$A$66:$A$70</c:f>
              <c:strCache>
                <c:ptCount val="5"/>
                <c:pt idx="0">
                  <c:v>STAR</c:v>
                </c:pt>
                <c:pt idx="1">
                  <c:v>AMBASSADOR</c:v>
                </c:pt>
                <c:pt idx="2">
                  <c:v>STAR &amp; AMBASSADOR</c:v>
                </c:pt>
                <c:pt idx="3">
                  <c:v>STAFF</c:v>
                </c:pt>
                <c:pt idx="4">
                  <c:v>REGULAR</c:v>
                </c:pt>
              </c:strCache>
            </c:strRef>
          </c:cat>
          <c:val>
            <c:numRef>
              <c:f>Data!$D$66:$D$70</c:f>
              <c:numCache>
                <c:formatCode>General</c:formatCode>
                <c:ptCount val="5"/>
                <c:pt idx="0">
                  <c:v>16</c:v>
                </c:pt>
                <c:pt idx="1">
                  <c:v>12</c:v>
                </c:pt>
                <c:pt idx="2">
                  <c:v>1</c:v>
                </c:pt>
                <c:pt idx="3">
                  <c:v>0</c:v>
                </c:pt>
                <c:pt idx="4">
                  <c:v>171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Data!$A$66:$A$70</c:f>
              <c:strCache>
                <c:ptCount val="5"/>
                <c:pt idx="0">
                  <c:v>STAR</c:v>
                </c:pt>
                <c:pt idx="1">
                  <c:v>AMBASSADOR</c:v>
                </c:pt>
                <c:pt idx="2">
                  <c:v>STAR &amp; AMBASSADOR</c:v>
                </c:pt>
                <c:pt idx="3">
                  <c:v>STAFF</c:v>
                </c:pt>
                <c:pt idx="4">
                  <c:v>REGULAR</c:v>
                </c:pt>
              </c:strCache>
            </c:strRef>
          </c:cat>
          <c:val>
            <c:numRef>
              <c:f>Data!$G$66:$G$70</c:f>
              <c:numCache>
                <c:formatCode>General</c:formatCode>
                <c:ptCount val="5"/>
                <c:pt idx="0">
                  <c:v>17</c:v>
                </c:pt>
                <c:pt idx="1">
                  <c:v>17</c:v>
                </c:pt>
                <c:pt idx="2">
                  <c:v>2</c:v>
                </c:pt>
                <c:pt idx="3">
                  <c:v>0</c:v>
                </c:pt>
                <c:pt idx="4">
                  <c:v>364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3502976"/>
        <c:axId val="158566080"/>
        <c:axId val="0"/>
      </c:bar3DChart>
      <c:catAx>
        <c:axId val="93502976"/>
        <c:scaling>
          <c:orientation val="minMax"/>
        </c:scaling>
        <c:delete val="0"/>
        <c:axPos val="b"/>
        <c:majorTickMark val="out"/>
        <c:minorTickMark val="none"/>
        <c:tickLblPos val="nextTo"/>
        <c:crossAx val="158566080"/>
        <c:crosses val="autoZero"/>
        <c:auto val="1"/>
        <c:lblAlgn val="ctr"/>
        <c:lblOffset val="100"/>
        <c:noMultiLvlLbl val="0"/>
      </c:catAx>
      <c:valAx>
        <c:axId val="1585660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350297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Genres</a:t>
            </a:r>
          </a:p>
        </c:rich>
      </c:tx>
      <c:layout/>
      <c:overlay val="1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Data!$A$73:$A$93</c:f>
              <c:strCache>
                <c:ptCount val="21"/>
                <c:pt idx="0">
                  <c:v>Action</c:v>
                </c:pt>
                <c:pt idx="1">
                  <c:v>Adventure</c:v>
                </c:pt>
                <c:pt idx="2">
                  <c:v>Chick Lit</c:v>
                </c:pt>
                <c:pt idx="3">
                  <c:v>FanFiction</c:v>
                </c:pt>
                <c:pt idx="4">
                  <c:v>Fantasy</c:v>
                </c:pt>
                <c:pt idx="5">
                  <c:v>General Fic</c:v>
                </c:pt>
                <c:pt idx="6">
                  <c:v>Historical</c:v>
                </c:pt>
                <c:pt idx="7">
                  <c:v>Horror</c:v>
                </c:pt>
                <c:pt idx="8">
                  <c:v>Humor</c:v>
                </c:pt>
                <c:pt idx="9">
                  <c:v>Mystery/
Thriller</c:v>
                </c:pt>
                <c:pt idx="10">
                  <c:v>Non-Fiction</c:v>
                </c:pt>
                <c:pt idx="11">
                  <c:v>Paranormal</c:v>
                </c:pt>
                <c:pt idx="12">
                  <c:v>Poetry</c:v>
                </c:pt>
                <c:pt idx="13">
                  <c:v>Random</c:v>
                </c:pt>
                <c:pt idx="14">
                  <c:v>Romance</c:v>
                </c:pt>
                <c:pt idx="15">
                  <c:v>Sci-Fi</c:v>
                </c:pt>
                <c:pt idx="16">
                  <c:v>Short Story</c:v>
                </c:pt>
                <c:pt idx="17">
                  <c:v>Spiritual</c:v>
                </c:pt>
                <c:pt idx="18">
                  <c:v>Teen Fiction</c:v>
                </c:pt>
                <c:pt idx="19">
                  <c:v>Vampire</c:v>
                </c:pt>
                <c:pt idx="20">
                  <c:v>Werewolf</c:v>
                </c:pt>
              </c:strCache>
            </c:strRef>
          </c:cat>
          <c:val>
            <c:numRef>
              <c:f>Data!$B$73:$B$93</c:f>
              <c:numCache>
                <c:formatCode>General</c:formatCod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  <c:pt idx="4">
                  <c:v>18</c:v>
                </c:pt>
                <c:pt idx="5">
                  <c:v>4</c:v>
                </c:pt>
                <c:pt idx="6">
                  <c:v>4</c:v>
                </c:pt>
                <c:pt idx="7">
                  <c:v>3</c:v>
                </c:pt>
                <c:pt idx="8">
                  <c:v>2</c:v>
                </c:pt>
                <c:pt idx="9">
                  <c:v>8</c:v>
                </c:pt>
                <c:pt idx="10">
                  <c:v>1</c:v>
                </c:pt>
                <c:pt idx="11">
                  <c:v>5</c:v>
                </c:pt>
                <c:pt idx="12">
                  <c:v>1</c:v>
                </c:pt>
                <c:pt idx="13">
                  <c:v>0</c:v>
                </c:pt>
                <c:pt idx="14">
                  <c:v>14</c:v>
                </c:pt>
                <c:pt idx="15">
                  <c:v>11</c:v>
                </c:pt>
                <c:pt idx="16">
                  <c:v>7</c:v>
                </c:pt>
                <c:pt idx="17">
                  <c:v>0</c:v>
                </c:pt>
                <c:pt idx="18">
                  <c:v>9</c:v>
                </c:pt>
                <c:pt idx="19">
                  <c:v>4</c:v>
                </c:pt>
                <c:pt idx="20">
                  <c:v>0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Data!$A$73:$A$93</c:f>
              <c:strCache>
                <c:ptCount val="21"/>
                <c:pt idx="0">
                  <c:v>Action</c:v>
                </c:pt>
                <c:pt idx="1">
                  <c:v>Adventure</c:v>
                </c:pt>
                <c:pt idx="2">
                  <c:v>Chick Lit</c:v>
                </c:pt>
                <c:pt idx="3">
                  <c:v>FanFiction</c:v>
                </c:pt>
                <c:pt idx="4">
                  <c:v>Fantasy</c:v>
                </c:pt>
                <c:pt idx="5">
                  <c:v>General Fic</c:v>
                </c:pt>
                <c:pt idx="6">
                  <c:v>Historical</c:v>
                </c:pt>
                <c:pt idx="7">
                  <c:v>Horror</c:v>
                </c:pt>
                <c:pt idx="8">
                  <c:v>Humor</c:v>
                </c:pt>
                <c:pt idx="9">
                  <c:v>Mystery/
Thriller</c:v>
                </c:pt>
                <c:pt idx="10">
                  <c:v>Non-Fiction</c:v>
                </c:pt>
                <c:pt idx="11">
                  <c:v>Paranormal</c:v>
                </c:pt>
                <c:pt idx="12">
                  <c:v>Poetry</c:v>
                </c:pt>
                <c:pt idx="13">
                  <c:v>Random</c:v>
                </c:pt>
                <c:pt idx="14">
                  <c:v>Romance</c:v>
                </c:pt>
                <c:pt idx="15">
                  <c:v>Sci-Fi</c:v>
                </c:pt>
                <c:pt idx="16">
                  <c:v>Short Story</c:v>
                </c:pt>
                <c:pt idx="17">
                  <c:v>Spiritual</c:v>
                </c:pt>
                <c:pt idx="18">
                  <c:v>Teen Fiction</c:v>
                </c:pt>
                <c:pt idx="19">
                  <c:v>Vampire</c:v>
                </c:pt>
                <c:pt idx="20">
                  <c:v>Werewolf</c:v>
                </c:pt>
              </c:strCache>
            </c:strRef>
          </c:cat>
          <c:val>
            <c:numRef>
              <c:f>Data!$D$73:$D$93</c:f>
              <c:numCache>
                <c:formatCode>General</c:formatCode>
                <c:ptCount val="21"/>
                <c:pt idx="0">
                  <c:v>1</c:v>
                </c:pt>
                <c:pt idx="1">
                  <c:v>4</c:v>
                </c:pt>
                <c:pt idx="2">
                  <c:v>3</c:v>
                </c:pt>
                <c:pt idx="3">
                  <c:v>13</c:v>
                </c:pt>
                <c:pt idx="4">
                  <c:v>32</c:v>
                </c:pt>
                <c:pt idx="5">
                  <c:v>10</c:v>
                </c:pt>
                <c:pt idx="6">
                  <c:v>7</c:v>
                </c:pt>
                <c:pt idx="7">
                  <c:v>4</c:v>
                </c:pt>
                <c:pt idx="8">
                  <c:v>2</c:v>
                </c:pt>
                <c:pt idx="9">
                  <c:v>11</c:v>
                </c:pt>
                <c:pt idx="10">
                  <c:v>1</c:v>
                </c:pt>
                <c:pt idx="11">
                  <c:v>12</c:v>
                </c:pt>
                <c:pt idx="12">
                  <c:v>7</c:v>
                </c:pt>
                <c:pt idx="13">
                  <c:v>0</c:v>
                </c:pt>
                <c:pt idx="14">
                  <c:v>29</c:v>
                </c:pt>
                <c:pt idx="15">
                  <c:v>23</c:v>
                </c:pt>
                <c:pt idx="16">
                  <c:v>7</c:v>
                </c:pt>
                <c:pt idx="17">
                  <c:v>0</c:v>
                </c:pt>
                <c:pt idx="18">
                  <c:v>26</c:v>
                </c:pt>
                <c:pt idx="19">
                  <c:v>6</c:v>
                </c:pt>
                <c:pt idx="20">
                  <c:v>1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Data!$A$73:$A$93</c:f>
              <c:strCache>
                <c:ptCount val="21"/>
                <c:pt idx="0">
                  <c:v>Action</c:v>
                </c:pt>
                <c:pt idx="1">
                  <c:v>Adventure</c:v>
                </c:pt>
                <c:pt idx="2">
                  <c:v>Chick Lit</c:v>
                </c:pt>
                <c:pt idx="3">
                  <c:v>FanFiction</c:v>
                </c:pt>
                <c:pt idx="4">
                  <c:v>Fantasy</c:v>
                </c:pt>
                <c:pt idx="5">
                  <c:v>General Fic</c:v>
                </c:pt>
                <c:pt idx="6">
                  <c:v>Historical</c:v>
                </c:pt>
                <c:pt idx="7">
                  <c:v>Horror</c:v>
                </c:pt>
                <c:pt idx="8">
                  <c:v>Humor</c:v>
                </c:pt>
                <c:pt idx="9">
                  <c:v>Mystery/
Thriller</c:v>
                </c:pt>
                <c:pt idx="10">
                  <c:v>Non-Fiction</c:v>
                </c:pt>
                <c:pt idx="11">
                  <c:v>Paranormal</c:v>
                </c:pt>
                <c:pt idx="12">
                  <c:v>Poetry</c:v>
                </c:pt>
                <c:pt idx="13">
                  <c:v>Random</c:v>
                </c:pt>
                <c:pt idx="14">
                  <c:v>Romance</c:v>
                </c:pt>
                <c:pt idx="15">
                  <c:v>Sci-Fi</c:v>
                </c:pt>
                <c:pt idx="16">
                  <c:v>Short Story</c:v>
                </c:pt>
                <c:pt idx="17">
                  <c:v>Spiritual</c:v>
                </c:pt>
                <c:pt idx="18">
                  <c:v>Teen Fiction</c:v>
                </c:pt>
                <c:pt idx="19">
                  <c:v>Vampire</c:v>
                </c:pt>
                <c:pt idx="20">
                  <c:v>Werewolf</c:v>
                </c:pt>
              </c:strCache>
            </c:strRef>
          </c:cat>
          <c:val>
            <c:numRef>
              <c:f>Data!$G$73:$G$93</c:f>
              <c:numCache>
                <c:formatCode>General</c:formatCode>
                <c:ptCount val="21"/>
                <c:pt idx="0">
                  <c:v>1</c:v>
                </c:pt>
                <c:pt idx="1">
                  <c:v>9</c:v>
                </c:pt>
                <c:pt idx="2">
                  <c:v>4</c:v>
                </c:pt>
                <c:pt idx="3">
                  <c:v>62</c:v>
                </c:pt>
                <c:pt idx="4">
                  <c:v>75</c:v>
                </c:pt>
                <c:pt idx="5">
                  <c:v>12</c:v>
                </c:pt>
                <c:pt idx="6">
                  <c:v>11</c:v>
                </c:pt>
                <c:pt idx="7">
                  <c:v>8</c:v>
                </c:pt>
                <c:pt idx="8">
                  <c:v>3</c:v>
                </c:pt>
                <c:pt idx="9">
                  <c:v>13</c:v>
                </c:pt>
                <c:pt idx="10">
                  <c:v>1</c:v>
                </c:pt>
                <c:pt idx="11">
                  <c:v>15</c:v>
                </c:pt>
                <c:pt idx="12">
                  <c:v>41</c:v>
                </c:pt>
                <c:pt idx="13">
                  <c:v>0</c:v>
                </c:pt>
                <c:pt idx="14">
                  <c:v>44</c:v>
                </c:pt>
                <c:pt idx="15">
                  <c:v>38</c:v>
                </c:pt>
                <c:pt idx="16">
                  <c:v>10</c:v>
                </c:pt>
                <c:pt idx="17">
                  <c:v>0</c:v>
                </c:pt>
                <c:pt idx="18">
                  <c:v>39</c:v>
                </c:pt>
                <c:pt idx="19">
                  <c:v>11</c:v>
                </c:pt>
                <c:pt idx="20">
                  <c:v>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20849152"/>
        <c:axId val="198514304"/>
        <c:axId val="0"/>
      </c:bar3DChart>
      <c:catAx>
        <c:axId val="220849152"/>
        <c:scaling>
          <c:orientation val="minMax"/>
        </c:scaling>
        <c:delete val="0"/>
        <c:axPos val="b"/>
        <c:majorTickMark val="out"/>
        <c:minorTickMark val="none"/>
        <c:tickLblPos val="nextTo"/>
        <c:crossAx val="198514304"/>
        <c:crosses val="autoZero"/>
        <c:auto val="1"/>
        <c:lblAlgn val="ctr"/>
        <c:lblOffset val="100"/>
        <c:noMultiLvlLbl val="0"/>
      </c:catAx>
      <c:valAx>
        <c:axId val="198514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08491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Genres</a:t>
            </a:r>
            <a:r>
              <a:rPr lang="en-US" baseline="0" dirty="0">
                <a:solidFill>
                  <a:schemeClr val="tx2">
                    <a:lumMod val="75000"/>
                  </a:schemeClr>
                </a:solidFill>
              </a:rPr>
              <a:t> 1-400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c:rich>
      </c:tx>
      <c:layout/>
      <c:overlay val="0"/>
    </c:title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Data!$A$73:$A$93</c:f>
              <c:strCache>
                <c:ptCount val="21"/>
                <c:pt idx="0">
                  <c:v>Action</c:v>
                </c:pt>
                <c:pt idx="1">
                  <c:v>Adventure</c:v>
                </c:pt>
                <c:pt idx="2">
                  <c:v>Chick Lit</c:v>
                </c:pt>
                <c:pt idx="3">
                  <c:v>FanFiction</c:v>
                </c:pt>
                <c:pt idx="4">
                  <c:v>Fantasy</c:v>
                </c:pt>
                <c:pt idx="5">
                  <c:v>General Fic</c:v>
                </c:pt>
                <c:pt idx="6">
                  <c:v>Historical</c:v>
                </c:pt>
                <c:pt idx="7">
                  <c:v>Horror</c:v>
                </c:pt>
                <c:pt idx="8">
                  <c:v>Humor</c:v>
                </c:pt>
                <c:pt idx="9">
                  <c:v>Mystery/
Thriller</c:v>
                </c:pt>
                <c:pt idx="10">
                  <c:v>Non-Fiction</c:v>
                </c:pt>
                <c:pt idx="11">
                  <c:v>Paranormal</c:v>
                </c:pt>
                <c:pt idx="12">
                  <c:v>Poetry</c:v>
                </c:pt>
                <c:pt idx="13">
                  <c:v>Random</c:v>
                </c:pt>
                <c:pt idx="14">
                  <c:v>Romance</c:v>
                </c:pt>
                <c:pt idx="15">
                  <c:v>Sci-Fi</c:v>
                </c:pt>
                <c:pt idx="16">
                  <c:v>Short Story</c:v>
                </c:pt>
                <c:pt idx="17">
                  <c:v>Spiritual</c:v>
                </c:pt>
                <c:pt idx="18">
                  <c:v>Teen Fiction</c:v>
                </c:pt>
                <c:pt idx="19">
                  <c:v>Vampire</c:v>
                </c:pt>
                <c:pt idx="20">
                  <c:v>Werewolf</c:v>
                </c:pt>
              </c:strCache>
            </c:strRef>
          </c:cat>
          <c:val>
            <c:numRef>
              <c:f>Data!$G$73:$G$93</c:f>
              <c:numCache>
                <c:formatCode>General</c:formatCode>
                <c:ptCount val="21"/>
                <c:pt idx="0">
                  <c:v>1</c:v>
                </c:pt>
                <c:pt idx="1">
                  <c:v>9</c:v>
                </c:pt>
                <c:pt idx="2">
                  <c:v>4</c:v>
                </c:pt>
                <c:pt idx="3">
                  <c:v>62</c:v>
                </c:pt>
                <c:pt idx="4">
                  <c:v>75</c:v>
                </c:pt>
                <c:pt idx="5">
                  <c:v>12</c:v>
                </c:pt>
                <c:pt idx="6">
                  <c:v>11</c:v>
                </c:pt>
                <c:pt idx="7">
                  <c:v>8</c:v>
                </c:pt>
                <c:pt idx="8">
                  <c:v>3</c:v>
                </c:pt>
                <c:pt idx="9">
                  <c:v>13</c:v>
                </c:pt>
                <c:pt idx="10">
                  <c:v>1</c:v>
                </c:pt>
                <c:pt idx="11">
                  <c:v>15</c:v>
                </c:pt>
                <c:pt idx="12">
                  <c:v>41</c:v>
                </c:pt>
                <c:pt idx="13">
                  <c:v>0</c:v>
                </c:pt>
                <c:pt idx="14">
                  <c:v>44</c:v>
                </c:pt>
                <c:pt idx="15">
                  <c:v>38</c:v>
                </c:pt>
                <c:pt idx="16">
                  <c:v>10</c:v>
                </c:pt>
                <c:pt idx="17">
                  <c:v>0</c:v>
                </c:pt>
                <c:pt idx="18">
                  <c:v>39</c:v>
                </c:pt>
                <c:pt idx="19">
                  <c:v>11</c:v>
                </c:pt>
                <c:pt idx="20">
                  <c:v>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8239417800047728"/>
          <c:y val="9.730793785911883E-4"/>
          <c:w val="0.17063612502982581"/>
          <c:h val="0.99848141448535155"/>
        </c:manualLayout>
      </c:layout>
      <c:overlay val="1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Cover Rating (my opinion)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Data!$A$96:$A$100</c:f>
              <c:strCache>
                <c:ptCount val="5"/>
                <c:pt idx="0">
                  <c:v>Cover 5 (can't pull away - would try just based on cover alone)</c:v>
                </c:pt>
                <c:pt idx="1">
                  <c:v>Cover 4 (well done, but I could pass on it if blurb not good)</c:v>
                </c:pt>
                <c:pt idx="2">
                  <c:v>Cover 3 (adequate)</c:v>
                </c:pt>
                <c:pt idx="3">
                  <c:v>Cover 2 (needs help)</c:v>
                </c:pt>
                <c:pt idx="4">
                  <c:v>Cover 1 (hire a cover artist)</c:v>
                </c:pt>
              </c:strCache>
            </c:strRef>
          </c:cat>
          <c:val>
            <c:numRef>
              <c:f>Data!$B$96:$B$100</c:f>
              <c:numCache>
                <c:formatCode>General</c:formatCode>
                <c:ptCount val="5"/>
                <c:pt idx="0">
                  <c:v>32</c:v>
                </c:pt>
                <c:pt idx="1">
                  <c:v>34</c:v>
                </c:pt>
                <c:pt idx="2">
                  <c:v>18</c:v>
                </c:pt>
                <c:pt idx="3">
                  <c:v>8</c:v>
                </c:pt>
                <c:pt idx="4">
                  <c:v>8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Data!$A$96:$A$100</c:f>
              <c:strCache>
                <c:ptCount val="5"/>
                <c:pt idx="0">
                  <c:v>Cover 5 (can't pull away - would try just based on cover alone)</c:v>
                </c:pt>
                <c:pt idx="1">
                  <c:v>Cover 4 (well done, but I could pass on it if blurb not good)</c:v>
                </c:pt>
                <c:pt idx="2">
                  <c:v>Cover 3 (adequate)</c:v>
                </c:pt>
                <c:pt idx="3">
                  <c:v>Cover 2 (needs help)</c:v>
                </c:pt>
                <c:pt idx="4">
                  <c:v>Cover 1 (hire a cover artist)</c:v>
                </c:pt>
              </c:strCache>
            </c:strRef>
          </c:cat>
          <c:val>
            <c:numRef>
              <c:f>Data!$D$96:$D$100</c:f>
              <c:numCache>
                <c:formatCode>General</c:formatCode>
                <c:ptCount val="5"/>
                <c:pt idx="0">
                  <c:v>64</c:v>
                </c:pt>
                <c:pt idx="1">
                  <c:v>59</c:v>
                </c:pt>
                <c:pt idx="2">
                  <c:v>46</c:v>
                </c:pt>
                <c:pt idx="3">
                  <c:v>19</c:v>
                </c:pt>
                <c:pt idx="4">
                  <c:v>12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Data!$A$96:$A$100</c:f>
              <c:strCache>
                <c:ptCount val="5"/>
                <c:pt idx="0">
                  <c:v>Cover 5 (can't pull away - would try just based on cover alone)</c:v>
                </c:pt>
                <c:pt idx="1">
                  <c:v>Cover 4 (well done, but I could pass on it if blurb not good)</c:v>
                </c:pt>
                <c:pt idx="2">
                  <c:v>Cover 3 (adequate)</c:v>
                </c:pt>
                <c:pt idx="3">
                  <c:v>Cover 2 (needs help)</c:v>
                </c:pt>
                <c:pt idx="4">
                  <c:v>Cover 1 (hire a cover artist)</c:v>
                </c:pt>
              </c:strCache>
            </c:strRef>
          </c:cat>
          <c:val>
            <c:numRef>
              <c:f>Data!$G$96:$G$100</c:f>
              <c:numCache>
                <c:formatCode>General</c:formatCode>
                <c:ptCount val="5"/>
                <c:pt idx="0">
                  <c:v>109</c:v>
                </c:pt>
                <c:pt idx="1">
                  <c:v>119</c:v>
                </c:pt>
                <c:pt idx="2">
                  <c:v>87</c:v>
                </c:pt>
                <c:pt idx="3">
                  <c:v>64</c:v>
                </c:pt>
                <c:pt idx="4">
                  <c:v>21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0102272"/>
        <c:axId val="221950464"/>
        <c:axId val="0"/>
      </c:bar3DChart>
      <c:catAx>
        <c:axId val="90102272"/>
        <c:scaling>
          <c:orientation val="minMax"/>
        </c:scaling>
        <c:delete val="0"/>
        <c:axPos val="b"/>
        <c:majorTickMark val="out"/>
        <c:minorTickMark val="none"/>
        <c:tickLblPos val="nextTo"/>
        <c:crossAx val="221950464"/>
        <c:crosses val="autoZero"/>
        <c:auto val="1"/>
        <c:lblAlgn val="ctr"/>
        <c:lblOffset val="100"/>
        <c:noMultiLvlLbl val="0"/>
      </c:catAx>
      <c:valAx>
        <c:axId val="2219504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010227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Other Categories—NOT</a:t>
            </a:r>
            <a:r>
              <a:rPr lang="en-US" baseline="0"/>
              <a:t> Mutually Exclusive</a:t>
            </a:r>
            <a:endParaRPr lang="en-US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100</c:v>
          </c:tx>
          <c:invertIfNegative val="0"/>
          <c:cat>
            <c:strRef>
              <c:f>Data!$A$103:$A$106</c:f>
              <c:strCache>
                <c:ptCount val="4"/>
                <c:pt idx="0">
                  <c:v>Mature (Wattpad toggle)</c:v>
                </c:pt>
                <c:pt idx="1">
                  <c:v>LGBT (self-reported by tags)</c:v>
                </c:pt>
                <c:pt idx="2">
                  <c:v>Completed (Wattpad toggle)</c:v>
                </c:pt>
                <c:pt idx="3">
                  <c:v>Featured (self-reported in blurb)</c:v>
                </c:pt>
              </c:strCache>
            </c:strRef>
          </c:cat>
          <c:val>
            <c:numRef>
              <c:f>Data!$B$103:$B$106</c:f>
              <c:numCache>
                <c:formatCode>General</c:formatCode>
                <c:ptCount val="4"/>
                <c:pt idx="0">
                  <c:v>7</c:v>
                </c:pt>
                <c:pt idx="1">
                  <c:v>15</c:v>
                </c:pt>
                <c:pt idx="2">
                  <c:v>48</c:v>
                </c:pt>
                <c:pt idx="3">
                  <c:v>30</c:v>
                </c:pt>
              </c:numCache>
            </c:numRef>
          </c:val>
        </c:ser>
        <c:ser>
          <c:idx val="1"/>
          <c:order val="1"/>
          <c:tx>
            <c:v>200</c:v>
          </c:tx>
          <c:invertIfNegative val="0"/>
          <c:cat>
            <c:strRef>
              <c:f>Data!$A$103:$A$106</c:f>
              <c:strCache>
                <c:ptCount val="4"/>
                <c:pt idx="0">
                  <c:v>Mature (Wattpad toggle)</c:v>
                </c:pt>
                <c:pt idx="1">
                  <c:v>LGBT (self-reported by tags)</c:v>
                </c:pt>
                <c:pt idx="2">
                  <c:v>Completed (Wattpad toggle)</c:v>
                </c:pt>
                <c:pt idx="3">
                  <c:v>Featured (self-reported in blurb)</c:v>
                </c:pt>
              </c:strCache>
            </c:strRef>
          </c:cat>
          <c:val>
            <c:numRef>
              <c:f>Data!$D$103:$D$106</c:f>
              <c:numCache>
                <c:formatCode>General</c:formatCode>
                <c:ptCount val="4"/>
                <c:pt idx="0">
                  <c:v>17</c:v>
                </c:pt>
                <c:pt idx="1">
                  <c:v>29</c:v>
                </c:pt>
                <c:pt idx="2">
                  <c:v>94</c:v>
                </c:pt>
                <c:pt idx="3">
                  <c:v>79</c:v>
                </c:pt>
              </c:numCache>
            </c:numRef>
          </c:val>
        </c:ser>
        <c:ser>
          <c:idx val="2"/>
          <c:order val="2"/>
          <c:tx>
            <c:v>400</c:v>
          </c:tx>
          <c:invertIfNegative val="0"/>
          <c:cat>
            <c:strRef>
              <c:f>Data!$A$103:$A$106</c:f>
              <c:strCache>
                <c:ptCount val="4"/>
                <c:pt idx="0">
                  <c:v>Mature (Wattpad toggle)</c:v>
                </c:pt>
                <c:pt idx="1">
                  <c:v>LGBT (self-reported by tags)</c:v>
                </c:pt>
                <c:pt idx="2">
                  <c:v>Completed (Wattpad toggle)</c:v>
                </c:pt>
                <c:pt idx="3">
                  <c:v>Featured (self-reported in blurb)</c:v>
                </c:pt>
              </c:strCache>
            </c:strRef>
          </c:cat>
          <c:val>
            <c:numRef>
              <c:f>Data!$G$103:$G$106</c:f>
              <c:numCache>
                <c:formatCode>General</c:formatCode>
                <c:ptCount val="4"/>
                <c:pt idx="0">
                  <c:v>54</c:v>
                </c:pt>
                <c:pt idx="1">
                  <c:v>51</c:v>
                </c:pt>
                <c:pt idx="2">
                  <c:v>169</c:v>
                </c:pt>
                <c:pt idx="3">
                  <c:v>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1605376"/>
        <c:axId val="37720576"/>
        <c:axId val="0"/>
      </c:bar3DChart>
      <c:catAx>
        <c:axId val="101605376"/>
        <c:scaling>
          <c:orientation val="minMax"/>
        </c:scaling>
        <c:delete val="0"/>
        <c:axPos val="b"/>
        <c:majorTickMark val="out"/>
        <c:minorTickMark val="none"/>
        <c:tickLblPos val="nextTo"/>
        <c:crossAx val="37720576"/>
        <c:crosses val="autoZero"/>
        <c:auto val="1"/>
        <c:lblAlgn val="ctr"/>
        <c:lblOffset val="100"/>
        <c:noMultiLvlLbl val="0"/>
      </c:catAx>
      <c:valAx>
        <c:axId val="377205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160537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4964A8-C76F-4EFC-87D6-B842A26EC5FB}" type="datetimeFigureOut">
              <a:rPr lang="en-US" smtClean="0"/>
              <a:t>9/6/2018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1D2AA-6705-470A-A364-5D37E0CBC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454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80C6E-16F4-402D-B757-CB5A15101575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47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226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EACCE-C616-4700-848B-EB95961C77E4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405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3A34-921D-4278-9A05-55A4401EC5E6}" type="datetime1">
              <a:rPr lang="en-US" smtClean="0"/>
              <a:t>9/6/2018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53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0B7DE-6E9F-4429-8717-D6A911F21E0E}" type="datetime1">
              <a:rPr lang="en-US" smtClean="0"/>
              <a:t>9/6/2018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895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64A00-9C1D-48B3-8176-8AEE29A47528}" type="datetime1">
              <a:rPr lang="en-US" smtClean="0"/>
              <a:t>9/6/2018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70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DEE42-C48C-41EB-9344-07FE04B777D2}" type="datetime1">
              <a:rPr lang="en-US" smtClean="0"/>
              <a:t>9/6/2018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082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0BE22-72F1-477D-B24D-A3266F24D6F7}" type="datetime1">
              <a:rPr lang="en-US" smtClean="0"/>
              <a:t>9/6/2018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71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D4E0-5AE5-4D14-B3E0-5A4BAE5F8C7A}" type="datetime1">
              <a:rPr lang="en-US" smtClean="0"/>
              <a:t>9/6/2018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6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CCA58-D52F-4300-9405-21771651A4A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823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F0D8F-A5A4-457C-949D-FB746F5E9E4E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899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23E70-56E8-420B-8655-F3E1CA1A007B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39696-C9D0-4F1F-8F59-D7D0B1A4CE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697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FFFF"/>
                </a:solidFill>
              </a:rPr>
              <a:t>WATTYS 2018 LONGLIST </a:t>
            </a:r>
            <a:r>
              <a:rPr lang="en-US" b="1" dirty="0" smtClean="0">
                <a:solidFill>
                  <a:srgbClr val="00FFFF"/>
                </a:solidFill>
              </a:rPr>
              <a:t>1-400</a:t>
            </a:r>
            <a:endParaRPr lang="en-US" dirty="0">
              <a:solidFill>
                <a:srgbClr val="00FFFF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21760"/>
              </p:ext>
            </p:extLst>
          </p:nvPr>
        </p:nvGraphicFramePr>
        <p:xfrm>
          <a:off x="304800" y="2667000"/>
          <a:ext cx="8635543" cy="2621280"/>
        </p:xfrm>
        <a:graphic>
          <a:graphicData uri="http://schemas.openxmlformats.org/drawingml/2006/table">
            <a:tbl>
              <a:tblPr/>
              <a:tblGrid>
                <a:gridCol w="2058980"/>
                <a:gridCol w="576717"/>
                <a:gridCol w="677862"/>
                <a:gridCol w="576717"/>
                <a:gridCol w="576717"/>
                <a:gridCol w="1011784"/>
                <a:gridCol w="566599"/>
                <a:gridCol w="566599"/>
                <a:gridCol w="1011784"/>
                <a:gridCol w="1011784"/>
              </a:tblGrid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b="1" u="sng" dirty="0">
                          <a:effectLst/>
                          <a:latin typeface="Calibri"/>
                        </a:rPr>
                        <a:t>FIRST PUBLISHED DATES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b="1" i="1" u="sng"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D0E1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Since 8/1/17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75.0%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141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298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74.5%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Before 8/2/17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59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102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2018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54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54.0%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89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44.5%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-9.5%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211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52.8%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8.3%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2017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37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37.0%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88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44.0%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153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38.3%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1.3%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-5.8%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2016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1.3%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7FA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28575" marR="28575" marT="19050" marB="19050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Title 3"/>
          <p:cNvSpPr txBox="1">
            <a:spLocks/>
          </p:cNvSpPr>
          <p:nvPr/>
        </p:nvSpPr>
        <p:spPr>
          <a:xfrm>
            <a:off x="602226" y="9906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FFFF"/>
                </a:solidFill>
              </a:rPr>
              <a:t>FIRST PUBLISHED DATES</a:t>
            </a:r>
            <a:endParaRPr lang="en-US" sz="3600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95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00FFFF"/>
                </a:solidFill>
              </a:rPr>
              <a:t>WATTYS 2018 LONGLIST 1-400</a:t>
            </a:r>
            <a:endParaRPr lang="en-US" dirty="0">
              <a:solidFill>
                <a:srgbClr val="00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616974" y="9144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FFFF"/>
                </a:solidFill>
              </a:rPr>
              <a:t>FIRST PUBLISHED DATES</a:t>
            </a:r>
            <a:endParaRPr lang="en-US" sz="3600" dirty="0">
              <a:solidFill>
                <a:srgbClr val="00FFFF"/>
              </a:solidFill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9705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4A5-35FA-4517-83AE-2568B1BE9675}" type="datetime1">
              <a:rPr lang="en-US" smtClean="0"/>
              <a:t>9/6/2018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792972"/>
              </p:ext>
            </p:extLst>
          </p:nvPr>
        </p:nvGraphicFramePr>
        <p:xfrm>
          <a:off x="304800" y="2057400"/>
          <a:ext cx="8534408" cy="4343003"/>
        </p:xfrm>
        <a:graphic>
          <a:graphicData uri="http://schemas.openxmlformats.org/drawingml/2006/table">
            <a:tbl>
              <a:tblPr/>
              <a:tblGrid>
                <a:gridCol w="1419566"/>
                <a:gridCol w="790538"/>
                <a:gridCol w="790538"/>
                <a:gridCol w="790538"/>
                <a:gridCol w="790538"/>
                <a:gridCol w="790538"/>
                <a:gridCol w="790538"/>
                <a:gridCol w="790538"/>
                <a:gridCol w="790538"/>
                <a:gridCol w="790538"/>
              </a:tblGrid>
              <a:tr h="682822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1" u="sng" dirty="0">
                          <a:effectLst/>
                          <a:latin typeface="Calibri"/>
                        </a:rPr>
                        <a:t>READS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 dirty="0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1" u="sng"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Reads &lt; 100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7.3%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4.3%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5.8%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Reads 100-999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102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Reads 1K-4999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69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17.3%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0.2%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2.8%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Reads 5K-9999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41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10.3%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-2.8%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-2.8%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  <a:tr h="307379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Reads 10K-99,999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22.5%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-8.5%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-9.0%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Reads 100K-999,999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37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12.8%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-5.8%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Reads &gt;1M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-3.5%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MEDIAN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10,554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18,090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7,536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5,008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-5,547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-13,083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MEAN (Average)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357,072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383,445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26,373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244,611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-112,461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-138,834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35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STANDARD DEVIATION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1,566,980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1,366,884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-200,096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1,185,086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-381,894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-181,798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  <a:tr h="186656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14,127,780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14,127,780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14,127,780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7750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MIN</a:t>
                      </a:r>
                    </a:p>
                  </a:txBody>
                  <a:tcPr marL="22660" marR="22660" marT="15107" marB="15107" anchor="b">
                    <a:lnL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-43</a:t>
                      </a:r>
                    </a:p>
                  </a:txBody>
                  <a:tcPr marL="22660" marR="22660" marT="15107" marB="1510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8761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</a:tbl>
          </a:graphicData>
        </a:graphic>
      </p:graphicFrame>
      <p:sp>
        <p:nvSpPr>
          <p:cNvPr id="1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00FF00"/>
                </a:solidFill>
              </a:rPr>
              <a:t>WATTYS 2018 LONGLIST </a:t>
            </a:r>
            <a:r>
              <a:rPr lang="en-US" b="1" dirty="0" smtClean="0">
                <a:solidFill>
                  <a:srgbClr val="00FF00"/>
                </a:solidFill>
              </a:rPr>
              <a:t>1-400</a:t>
            </a:r>
            <a:endParaRPr lang="en-US" dirty="0">
              <a:solidFill>
                <a:srgbClr val="00FF00"/>
              </a:solidFill>
            </a:endParaRPr>
          </a:p>
        </p:txBody>
      </p:sp>
      <p:sp>
        <p:nvSpPr>
          <p:cNvPr id="15" name="Title 3"/>
          <p:cNvSpPr txBox="1">
            <a:spLocks/>
          </p:cNvSpPr>
          <p:nvPr/>
        </p:nvSpPr>
        <p:spPr>
          <a:xfrm>
            <a:off x="602226" y="9906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FF00"/>
                </a:solidFill>
              </a:rPr>
              <a:t>READS</a:t>
            </a:r>
            <a:endParaRPr lang="en-US" sz="36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447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123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00FF00"/>
                </a:solidFill>
              </a:rPr>
              <a:t>WATTYS 2018 LONGLIST 1-400</a:t>
            </a:r>
            <a:endParaRPr lang="en-US" dirty="0">
              <a:solidFill>
                <a:srgbClr val="00FF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604684" y="8382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FF00"/>
                </a:solidFill>
              </a:rPr>
              <a:t>READS</a:t>
            </a:r>
            <a:endParaRPr lang="en-US" sz="3600" dirty="0">
              <a:solidFill>
                <a:srgbClr val="00FF00"/>
              </a:solidFill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26585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FFCC66"/>
                </a:solidFill>
              </a:rPr>
              <a:t>WATTYS 2018 LONGLIST 1-400</a:t>
            </a:r>
            <a:endParaRPr lang="en-US" dirty="0">
              <a:solidFill>
                <a:srgbClr val="FFCC66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971737"/>
              </p:ext>
            </p:extLst>
          </p:nvPr>
        </p:nvGraphicFramePr>
        <p:xfrm>
          <a:off x="457200" y="2057400"/>
          <a:ext cx="8229600" cy="4300493"/>
        </p:xfrm>
        <a:graphic>
          <a:graphicData uri="http://schemas.openxmlformats.org/drawingml/2006/table">
            <a:tbl>
              <a:tblPr/>
              <a:tblGrid>
                <a:gridCol w="1463220"/>
                <a:gridCol w="751820"/>
                <a:gridCol w="751820"/>
                <a:gridCol w="751820"/>
                <a:gridCol w="751820"/>
                <a:gridCol w="751820"/>
                <a:gridCol w="751820"/>
                <a:gridCol w="751820"/>
                <a:gridCol w="751820"/>
                <a:gridCol w="751820"/>
              </a:tblGrid>
              <a:tr h="730801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 dirty="0">
                          <a:effectLst/>
                          <a:latin typeface="Calibri"/>
                        </a:rPr>
                        <a:t>VOTES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B4D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Votes &lt; 100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-6.0%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118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29.5%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11.5%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17.5%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Votes 100-999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56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28.0%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121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30.3%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Votes 1K-4999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79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19.8%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-10.3%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-9.3%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Votes 5K-9999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6.8%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Votes 10K-99,999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10.8%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-6.3%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179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Votes 100K-999,999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Votes &gt;1M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MEDIAN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1,067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1,899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833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495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-572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-1,404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MEAN (Average)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19,078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19,510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431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12,432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-6,647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-7,078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1326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STANDARD DEVIATION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75,870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63,154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-12,716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54,148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-21,721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-9,006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635,282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635,282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635,282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515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MIN</a:t>
                      </a:r>
                    </a:p>
                  </a:txBody>
                  <a:tcPr marL="24252" marR="24252" marT="16168" marB="16168" anchor="b">
                    <a:lnL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</a:t>
                      </a:r>
                    </a:p>
                  </a:txBody>
                  <a:tcPr marL="24252" marR="24252" marT="16168" marB="16168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45F0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8E3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602226" y="762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FFCC66"/>
                </a:solidFill>
              </a:rPr>
              <a:t>VOTES</a:t>
            </a:r>
            <a:endParaRPr lang="en-US" sz="3600" dirty="0">
              <a:solidFill>
                <a:srgbClr val="FFCC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252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FFCC66"/>
                </a:solidFill>
              </a:rPr>
              <a:t>WATTYS 2018 LONGLIST 1-400</a:t>
            </a:r>
            <a:endParaRPr lang="en-US" dirty="0">
              <a:solidFill>
                <a:srgbClr val="FFCC66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602226" y="762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FFCC66"/>
                </a:solidFill>
              </a:rPr>
              <a:t>VOTES</a:t>
            </a:r>
            <a:endParaRPr lang="en-US" sz="3600" dirty="0">
              <a:solidFill>
                <a:srgbClr val="FFCC66"/>
              </a:solidFill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26585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WATTYS 2018 LONGLIST 1-400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987346"/>
              </p:ext>
            </p:extLst>
          </p:nvPr>
        </p:nvGraphicFramePr>
        <p:xfrm>
          <a:off x="457198" y="1696159"/>
          <a:ext cx="8229604" cy="4303210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71810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 dirty="0">
                          <a:effectLst/>
                          <a:latin typeface="Calibri"/>
                        </a:rPr>
                        <a:t>CHAPTERS (STORY/TEXTUAL ONLY)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 err="1">
                          <a:effectLst/>
                          <a:latin typeface="Calibri"/>
                        </a:rPr>
                        <a:t>Fluctu-ation</a:t>
                      </a:r>
                      <a:r>
                        <a:rPr lang="en-US" sz="1500" b="1" i="1" u="sng" dirty="0">
                          <a:effectLst/>
                          <a:latin typeface="Calibri"/>
                        </a:rPr>
                        <a:t>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 dirty="0" err="1">
                          <a:effectLst/>
                          <a:latin typeface="Calibri"/>
                        </a:rPr>
                        <a:t>Fluctu-ation</a:t>
                      </a:r>
                      <a:r>
                        <a:rPr lang="en-US" sz="1500" b="1" i="1" u="sng" dirty="0">
                          <a:effectLst/>
                          <a:latin typeface="Calibri"/>
                        </a:rPr>
                        <a:t>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6524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&lt;5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5-10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11-20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21-40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41-60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61-80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81-100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Chapters &gt;100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MEDIAN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MEAN (Average)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</a:tr>
              <a:tr h="238027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STANDARD DEVIATION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DD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MIN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602226" y="762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CHAPTERS</a:t>
            </a:r>
            <a:endParaRPr lang="en-US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236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WATTYS 2018 LONGLIST 1-400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itle 3"/>
          <p:cNvSpPr txBox="1">
            <a:spLocks/>
          </p:cNvSpPr>
          <p:nvPr/>
        </p:nvSpPr>
        <p:spPr>
          <a:xfrm>
            <a:off x="570271" y="762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CHAPTERS</a:t>
            </a:r>
            <a:endParaRPr lang="en-US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627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6666FF"/>
                </a:solidFill>
              </a:rPr>
              <a:t>WATTYS 2018 LONGLIST 1-400</a:t>
            </a:r>
            <a:endParaRPr lang="en-US" dirty="0">
              <a:solidFill>
                <a:srgbClr val="6666FF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220026"/>
              </p:ext>
            </p:extLst>
          </p:nvPr>
        </p:nvGraphicFramePr>
        <p:xfrm>
          <a:off x="457198" y="2461925"/>
          <a:ext cx="8229604" cy="2802512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71810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YEAR AUTHOR JOINED WATTPAD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5F9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2018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2017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2016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2015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2014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15.5%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2013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2012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-0.7%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2011</a:t>
                      </a:r>
                      <a:endParaRPr lang="en-US" sz="1400" b="0" i="1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E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457200" y="9985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6666FF"/>
                </a:solidFill>
              </a:rPr>
              <a:t>YEAR AUTHOR JOINED WATTPAD</a:t>
            </a:r>
            <a:endParaRPr lang="en-US" sz="3600" dirty="0">
              <a:solidFill>
                <a:srgbClr val="66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307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123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6666FF"/>
                </a:solidFill>
              </a:rPr>
              <a:t>WATTYS 2018 LONGLIST 1-400</a:t>
            </a:r>
            <a:endParaRPr lang="en-US" dirty="0">
              <a:solidFill>
                <a:srgbClr val="6666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2890278"/>
              </p:ext>
            </p:extLst>
          </p:nvPr>
        </p:nvGraphicFramePr>
        <p:xfrm>
          <a:off x="457200" y="1752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itle 3"/>
          <p:cNvSpPr txBox="1">
            <a:spLocks/>
          </p:cNvSpPr>
          <p:nvPr/>
        </p:nvSpPr>
        <p:spPr>
          <a:xfrm>
            <a:off x="457200" y="685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6666FF"/>
                </a:solidFill>
              </a:rPr>
              <a:t>YEAR AUTHOR JOINED WATTPAD</a:t>
            </a:r>
            <a:endParaRPr lang="en-US" sz="3600" dirty="0">
              <a:solidFill>
                <a:srgbClr val="66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171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374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00CC99"/>
                </a:solidFill>
              </a:rPr>
              <a:t>WATTYS 2018 LONGLIST 1-400</a:t>
            </a:r>
            <a:endParaRPr lang="en-US" dirty="0">
              <a:solidFill>
                <a:srgbClr val="00CC99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723780"/>
              </p:ext>
            </p:extLst>
          </p:nvPr>
        </p:nvGraphicFramePr>
        <p:xfrm>
          <a:off x="457198" y="2754250"/>
          <a:ext cx="8229604" cy="2217862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71810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WATTPAD DESIGNATION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A8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6A69A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WATTPAD STAR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WATTPAD AMBASSADOR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WATTPAD STAFF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WATTPAD REGULAR LAYMAN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-88.0%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-86.0%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34F5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2F0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609600" y="7312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00CC99"/>
                </a:solidFill>
              </a:rPr>
              <a:t>WATTPAD DESIGNATION</a:t>
            </a:r>
            <a:endParaRPr lang="en-US" sz="3200" dirty="0">
              <a:solidFill>
                <a:srgbClr val="00CC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619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00CC99"/>
                </a:solidFill>
              </a:rPr>
              <a:t>WATTYS 2018 LONGLIST 1-400</a:t>
            </a:r>
            <a:endParaRPr lang="en-US" dirty="0">
              <a:solidFill>
                <a:srgbClr val="00CC99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1324068"/>
              </p:ext>
            </p:extLst>
          </p:nvPr>
        </p:nvGraphicFramePr>
        <p:xfrm>
          <a:off x="457200" y="16764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609600" y="685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00CC99"/>
                </a:solidFill>
              </a:rPr>
              <a:t>WATTPAD DESIGNATION</a:t>
            </a:r>
            <a:endParaRPr lang="en-US" sz="3200" dirty="0">
              <a:solidFill>
                <a:srgbClr val="00CC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096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WATTYS 2018 LONGLIST 1-400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801582"/>
              </p:ext>
            </p:extLst>
          </p:nvPr>
        </p:nvGraphicFramePr>
        <p:xfrm>
          <a:off x="457198" y="1743821"/>
          <a:ext cx="8229604" cy="4238721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140443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GENRE (from what I could figure out from tags and awards lists as it doesn't display anymore)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Action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Adventure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Chick Lit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FanFiction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15.5%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Fantasy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General Fic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Historical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Horror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Humor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Mystery/</a:t>
                      </a:r>
                      <a:b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</a:br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Thriller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457200" y="609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</a:rPr>
              <a:t>GENRES PART A</a:t>
            </a:r>
            <a:endParaRPr lang="en-US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684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WATTYS 2018 LONGLIST 1-400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806876"/>
              </p:ext>
            </p:extLst>
          </p:nvPr>
        </p:nvGraphicFramePr>
        <p:xfrm>
          <a:off x="457198" y="1727934"/>
          <a:ext cx="8229604" cy="4270495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140443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GENRE (from what I could figure out from tags and awards lists as it doesn't display anymore)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A677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Non-Fiction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Paranormal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Poetry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Random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Romance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Sci-Fi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Short Story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Spiritual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Teen Fiction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-3.3%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Vampire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2EB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Werewolf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83F0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457200" y="609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</a:rPr>
              <a:t>GENRES PART B</a:t>
            </a:r>
            <a:endParaRPr lang="en-US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25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WATTYS 2018 LONGLIST 1-400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457200" y="609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</a:rPr>
              <a:t>GENRES</a:t>
            </a:r>
            <a:endParaRPr lang="en-US" sz="3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096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WATTYS 2018 LONGLIST 1-400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6340036"/>
              </p:ext>
            </p:extLst>
          </p:nvPr>
        </p:nvGraphicFramePr>
        <p:xfrm>
          <a:off x="457200" y="838200"/>
          <a:ext cx="8382000" cy="601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57808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9966FF"/>
                </a:solidFill>
              </a:rPr>
              <a:t>WATTYS 2018 LONGLIST 1-400</a:t>
            </a:r>
            <a:endParaRPr lang="en-US" dirty="0">
              <a:solidFill>
                <a:srgbClr val="9966FF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009998"/>
              </p:ext>
            </p:extLst>
          </p:nvPr>
        </p:nvGraphicFramePr>
        <p:xfrm>
          <a:off x="457198" y="1937645"/>
          <a:ext cx="8229604" cy="3851073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946881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COVER (I rated from 1-5, with 5 being highest; my personal opinion)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89EB"/>
                    </a:solidFill>
                  </a:tcPr>
                </a:tc>
              </a:tr>
              <a:tr h="94688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Cover 5 (can't pull away - would try just based on cover alone)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27.3%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18104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Cover 4 (well done, but I could pass on it if blurb not good)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34.0%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Cover 3 (adequate)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Cover 2 (needs help)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7FC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Cover 1 (hire a cover artist)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51C7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351503" y="533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9966FF"/>
                </a:solidFill>
              </a:rPr>
              <a:t>COVER RATING</a:t>
            </a:r>
            <a:endParaRPr lang="en-US" sz="3600" dirty="0">
              <a:solidFill>
                <a:srgbClr val="99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88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9966FF"/>
                </a:solidFill>
              </a:rPr>
              <a:t>WATTYS 2018 LONGLIST 1-400</a:t>
            </a:r>
            <a:endParaRPr lang="en-US" dirty="0">
              <a:solidFill>
                <a:srgbClr val="9966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381000" y="533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9966FF"/>
                </a:solidFill>
              </a:rPr>
              <a:t>COVER RATING</a:t>
            </a:r>
            <a:endParaRPr lang="en-US" sz="3600" dirty="0">
              <a:solidFill>
                <a:srgbClr val="99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0968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5019" y="914400"/>
            <a:ext cx="8229600" cy="15891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3399"/>
                </a:solidFill>
              </a:rPr>
              <a:t>OTHER CATEGORIES</a:t>
            </a:r>
            <a:br>
              <a:rPr lang="en-US" sz="3600" b="1" dirty="0" smtClean="0">
                <a:solidFill>
                  <a:srgbClr val="FF3399"/>
                </a:solidFill>
              </a:rPr>
            </a:br>
            <a:r>
              <a:rPr lang="en-US" sz="3600" b="1" u="sng" dirty="0" smtClean="0">
                <a:solidFill>
                  <a:srgbClr val="FF3399"/>
                </a:solidFill>
              </a:rPr>
              <a:t>NOT</a:t>
            </a:r>
            <a:r>
              <a:rPr lang="en-US" sz="3600" b="1" dirty="0" smtClean="0">
                <a:solidFill>
                  <a:srgbClr val="FF3399"/>
                </a:solidFill>
              </a:rPr>
              <a:t> MUTUALLY EXCLUSIVE</a:t>
            </a:r>
            <a:endParaRPr lang="en-US" sz="3600" dirty="0">
              <a:solidFill>
                <a:srgbClr val="FF3399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41726"/>
              </p:ext>
            </p:extLst>
          </p:nvPr>
        </p:nvGraphicFramePr>
        <p:xfrm>
          <a:off x="457200" y="2819400"/>
          <a:ext cx="8229604" cy="2904193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946881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OTHER CATEGORIES</a:t>
                      </a:r>
                      <a:br>
                        <a:rPr lang="en-US" sz="1500" b="1" u="sng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</a:br>
                      <a:r>
                        <a:rPr lang="en-US" sz="1500" b="1" u="sng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(NOT MUTUALLY EXCLUSIVE)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1D63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Mature (Wattpad toggle)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13.5%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LGBT (self-reported by tags)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15.0%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14.5%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12.8%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Completed (Wattpad toggle)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48.0%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47.0%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169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-5.8%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i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Featured (self-reported in blurb)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39.5%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24.8%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-5.3%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-14.8%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41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CE8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6096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smtClean="0">
                <a:solidFill>
                  <a:srgbClr val="FF3399"/>
                </a:solidFill>
              </a:rPr>
              <a:t>WATTYS 2018 LONGLIST 1-400</a:t>
            </a:r>
            <a:endParaRPr lang="en-US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3038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FF3399"/>
                </a:solidFill>
              </a:rPr>
              <a:t>WATTYS 2018 LONGLIST 1-400</a:t>
            </a:r>
            <a:endParaRPr lang="en-US" dirty="0">
              <a:solidFill>
                <a:srgbClr val="FF3399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2F667-5323-4E64-B3AC-2E5696279C69}" type="datetime1">
              <a:rPr lang="en-US" smtClean="0"/>
              <a:t>9/6/2018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1282937"/>
              </p:ext>
            </p:extLst>
          </p:nvPr>
        </p:nvGraphicFramePr>
        <p:xfrm>
          <a:off x="457200" y="19050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585019" y="609600"/>
            <a:ext cx="8229600" cy="15891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smtClean="0">
                <a:solidFill>
                  <a:srgbClr val="FF3399"/>
                </a:solidFill>
              </a:rPr>
              <a:t>OTHER CATEGORIES</a:t>
            </a:r>
            <a:br>
              <a:rPr lang="en-US" sz="3600" b="1" smtClean="0">
                <a:solidFill>
                  <a:srgbClr val="FF3399"/>
                </a:solidFill>
              </a:rPr>
            </a:br>
            <a:r>
              <a:rPr lang="en-US" sz="3600" b="1" u="sng" smtClean="0">
                <a:solidFill>
                  <a:srgbClr val="FF3399"/>
                </a:solidFill>
              </a:rPr>
              <a:t>NOT</a:t>
            </a:r>
            <a:r>
              <a:rPr lang="en-US" sz="3600" b="1" smtClean="0">
                <a:solidFill>
                  <a:srgbClr val="FF3399"/>
                </a:solidFill>
              </a:rPr>
              <a:t> MUTUALLY EXCLUSIVE</a:t>
            </a:r>
            <a:endParaRPr lang="en-US" sz="3600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0968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FF99"/>
                </a:solidFill>
              </a:rPr>
              <a:t>WATTYS 2018 LONGLIST 1-400</a:t>
            </a:r>
            <a:endParaRPr lang="en-US" dirty="0">
              <a:solidFill>
                <a:srgbClr val="00FF99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995028"/>
              </p:ext>
            </p:extLst>
          </p:nvPr>
        </p:nvGraphicFramePr>
        <p:xfrm>
          <a:off x="457198" y="2738363"/>
          <a:ext cx="8229604" cy="2249636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71810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READS PER CHAPTER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D297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MEDIAN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377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656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280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-199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-479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MEAN (Average)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6,143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7,615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1,472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4,856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-1,286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-2,759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STANDARD DEVIATION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24,012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22,516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-1,496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19,569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-4,444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-2,947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217,350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217,350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217,350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9E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MIN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274E1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585019" y="838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FF99"/>
                </a:solidFill>
              </a:rPr>
              <a:t>READS PER CHAPTER</a:t>
            </a:r>
            <a:endParaRPr lang="en-US" sz="3600" dirty="0">
              <a:solidFill>
                <a:srgbClr val="00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898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>
                    <a:lumMod val="50000"/>
                    <a:lumOff val="50000"/>
                  </a:schemeClr>
                </a:solidFill>
              </a:rPr>
              <a:t>WATTYS 2018 LONGLIST 1-400</a:t>
            </a:r>
            <a:endParaRPr lang="en-US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Compiled by @SapphireAlena ©2018</a:t>
            </a:r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013296"/>
              </p:ext>
            </p:extLst>
          </p:nvPr>
        </p:nvGraphicFramePr>
        <p:xfrm>
          <a:off x="457198" y="2738363"/>
          <a:ext cx="8229604" cy="2249636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71810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VOTES TO READS RATIO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09C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MEDIAN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8.2%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8.4%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-0.1%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0.2%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MEAN (Average)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10.2%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-0.1%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11.4%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1.1%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1.2%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STANDARD DEVIATION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6.4%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7.1%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0.7%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9.4%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31.7%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50.9%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19.2%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80.4%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48.6%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29.5%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FF1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MIN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0.0%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-1.3%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457200" y="838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VOTES TO READS RATIO</a:t>
            </a:r>
            <a:endParaRPr lang="en-US" sz="36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887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1">
                    <a:lumMod val="85000"/>
                  </a:schemeClr>
                </a:solidFill>
              </a:rPr>
              <a:t>WATTYS 2018 LONGLIST 1-400</a:t>
            </a:r>
            <a:endParaRPr lang="en-US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36B8-292F-48B0-9F7B-A28C379FC97B}" type="datetime1">
              <a:rPr lang="en-US" smtClean="0"/>
              <a:t>9/6/2018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4267200" cy="365125"/>
          </a:xfrm>
        </p:spPr>
        <p:txBody>
          <a:bodyPr/>
          <a:lstStyle/>
          <a:p>
            <a:r>
              <a:rPr lang="en-US" dirty="0" smtClean="0"/>
              <a:t>Compiled by @</a:t>
            </a:r>
            <a:r>
              <a:rPr lang="en-US" dirty="0" err="1" smtClean="0"/>
              <a:t>SapphireAlena</a:t>
            </a:r>
            <a:r>
              <a:rPr lang="en-US" dirty="0" smtClean="0"/>
              <a:t> ©2018 S.A. McCaffrey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207438"/>
              </p:ext>
            </p:extLst>
          </p:nvPr>
        </p:nvGraphicFramePr>
        <p:xfrm>
          <a:off x="457198" y="2738363"/>
          <a:ext cx="8229604" cy="2249636"/>
        </p:xfrm>
        <a:graphic>
          <a:graphicData uri="http://schemas.openxmlformats.org/drawingml/2006/table">
            <a:tbl>
              <a:tblPr/>
              <a:tblGrid>
                <a:gridCol w="1580782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  <a:gridCol w="738758"/>
              </a:tblGrid>
              <a:tr h="718104">
                <a:tc>
                  <a:txBody>
                    <a:bodyPr/>
                    <a:lstStyle/>
                    <a:p>
                      <a:pPr rtl="0" fontAlgn="b"/>
                      <a:r>
                        <a:rPr lang="en-US" sz="1500" b="1" u="sng">
                          <a:effectLst/>
                          <a:latin typeface="Calibri"/>
                        </a:rPr>
                        <a:t>VOTES PER CHAPTER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100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Fluctu-ation 100-200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500" b="1" i="1" u="sng">
                        <a:effectLst/>
                        <a:latin typeface="Calibri"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Fluctu-ation 100-400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1" u="sng">
                          <a:effectLst/>
                          <a:latin typeface="Calibri"/>
                        </a:rPr>
                        <a:t>Fluctu-ation 200-400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BDBD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MEDIAN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62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MEAN (Average)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334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407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73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258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-76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-149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48932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STANDARD DEVIATION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1,130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1,086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-44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926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-204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-160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9,774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9,774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9,774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3F3"/>
                    </a:solidFill>
                  </a:tcPr>
                </a:tc>
              </a:tr>
              <a:tr h="260551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MIN</a:t>
                      </a:r>
                    </a:p>
                  </a:txBody>
                  <a:tcPr marL="23831" marR="23831" marT="15887" marB="15887" anchor="b">
                    <a:lnL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0</a:t>
                      </a:r>
                    </a:p>
                  </a:txBody>
                  <a:tcPr marL="23831" marR="23831" marT="15887" marB="15887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>
          <a:xfrm>
            <a:off x="457200" y="838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chemeClr val="tx1">
                    <a:lumMod val="85000"/>
                  </a:schemeClr>
                </a:solidFill>
              </a:rPr>
              <a:t>VOTES PER CHAPTER</a:t>
            </a:r>
            <a:endParaRPr lang="en-US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04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HSU</Template>
  <TotalTime>46</TotalTime>
  <Words>2229</Words>
  <Application>Microsoft Office PowerPoint</Application>
  <PresentationFormat>On-screen Show (4:3)</PresentationFormat>
  <Paragraphs>1142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WATTYS 2018 LONGLIST 1-400</vt:lpstr>
      <vt:lpstr>OTHER CATEGORIES NOT MUTUALLY EXCLUSIVE</vt:lpstr>
      <vt:lpstr>WATTYS 2018 LONGLIST 1-400</vt:lpstr>
      <vt:lpstr>WATTYS 2018 LONGLIST 1-400</vt:lpstr>
      <vt:lpstr>WATTYS 2018 LONGLIST 1-400</vt:lpstr>
      <vt:lpstr>WATTYS 2018 LONGLIST 1-400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WATTYS 2018 LONGLIST DATA</dc:title>
  <dc:creator>Allison Castner</dc:creator>
  <cp:lastModifiedBy>Allison Castner</cp:lastModifiedBy>
  <cp:revision>5</cp:revision>
  <dcterms:created xsi:type="dcterms:W3CDTF">2018-09-05T03:02:46Z</dcterms:created>
  <dcterms:modified xsi:type="dcterms:W3CDTF">2018-09-07T02:18:35Z</dcterms:modified>
</cp:coreProperties>
</file>