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58" r:id="rId5"/>
    <p:sldId id="259" r:id="rId6"/>
    <p:sldId id="264" r:id="rId7"/>
    <p:sldId id="263" r:id="rId8"/>
    <p:sldId id="331" r:id="rId9"/>
    <p:sldId id="303" r:id="rId10"/>
    <p:sldId id="304" r:id="rId11"/>
    <p:sldId id="302" r:id="rId12"/>
    <p:sldId id="265" r:id="rId13"/>
    <p:sldId id="266" r:id="rId14"/>
    <p:sldId id="267" r:id="rId15"/>
    <p:sldId id="268" r:id="rId16"/>
    <p:sldId id="269" r:id="rId17"/>
    <p:sldId id="270" r:id="rId18"/>
    <p:sldId id="271" r:id="rId19"/>
    <p:sldId id="273" r:id="rId20"/>
    <p:sldId id="274" r:id="rId21"/>
    <p:sldId id="275" r:id="rId22"/>
    <p:sldId id="277" r:id="rId23"/>
    <p:sldId id="278" r:id="rId24"/>
    <p:sldId id="279" r:id="rId25"/>
    <p:sldId id="280" r:id="rId26"/>
    <p:sldId id="281" r:id="rId27"/>
    <p:sldId id="282" r:id="rId28"/>
    <p:sldId id="305" r:id="rId29"/>
    <p:sldId id="306" r:id="rId30"/>
    <p:sldId id="307" r:id="rId31"/>
    <p:sldId id="308"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309" r:id="rId49"/>
    <p:sldId id="310" r:id="rId50"/>
    <p:sldId id="311" r:id="rId51"/>
    <p:sldId id="312" r:id="rId52"/>
    <p:sldId id="299" r:id="rId53"/>
    <p:sldId id="300" r:id="rId54"/>
    <p:sldId id="301"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272"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36" d="100"/>
          <a:sy n="36" d="100"/>
        </p:scale>
        <p:origin x="-189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852BCB6-86EC-4F44-98D5-EB7713AF60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2BCB6-86EC-4F44-98D5-EB7713AF60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2BCB6-86EC-4F44-98D5-EB7713AF60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E191D7B-E7C2-4CCA-B340-6270443DF408}" type="datetimeFigureOut">
              <a:rPr lang="en-US" smtClean="0"/>
              <a:pPr/>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852BCB6-86EC-4F44-98D5-EB7713AF600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E191D7B-E7C2-4CCA-B340-6270443DF408}" type="datetimeFigureOut">
              <a:rPr lang="en-US" smtClean="0"/>
              <a:pPr/>
              <a:t>10/27/2014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852BCB6-86EC-4F44-98D5-EB7713AF600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676400"/>
            <a:ext cx="7851648" cy="1828800"/>
          </a:xfrm>
        </p:spPr>
        <p:txBody>
          <a:bodyPr/>
          <a:lstStyle/>
          <a:p>
            <a:r>
              <a:rPr lang="en-US" dirty="0" smtClean="0"/>
              <a:t>CHAPTER 1</a:t>
            </a:r>
            <a:endParaRPr lang="en-US" dirty="0"/>
          </a:p>
        </p:txBody>
      </p:sp>
      <p:sp>
        <p:nvSpPr>
          <p:cNvPr id="3" name="Subtitle 2"/>
          <p:cNvSpPr>
            <a:spLocks noGrp="1"/>
          </p:cNvSpPr>
          <p:nvPr>
            <p:ph type="subTitle" idx="1"/>
          </p:nvPr>
        </p:nvSpPr>
        <p:spPr>
          <a:xfrm>
            <a:off x="1371600" y="3276600"/>
            <a:ext cx="6400800" cy="2362200"/>
          </a:xfrm>
        </p:spPr>
        <p:txBody>
          <a:bodyPr>
            <a:normAutofit lnSpcReduction="10000"/>
          </a:bodyPr>
          <a:lstStyle/>
          <a:p>
            <a:r>
              <a:rPr lang="en-US" sz="5400" b="1" dirty="0" smtClean="0"/>
              <a:t>ORGANIZATION AND MANAGEMENT</a:t>
            </a:r>
          </a:p>
          <a:p>
            <a:endParaRPr lang="en-US" dirty="0"/>
          </a:p>
        </p:txBody>
      </p:sp>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048512"/>
          </a:xfrm>
        </p:spPr>
        <p:txBody>
          <a:bodyPr/>
          <a:lstStyle/>
          <a:p>
            <a:endParaRPr lang="en-US" dirty="0"/>
          </a:p>
        </p:txBody>
      </p:sp>
      <p:sp>
        <p:nvSpPr>
          <p:cNvPr id="3" name="Content Placeholder 2"/>
          <p:cNvSpPr>
            <a:spLocks noGrp="1"/>
          </p:cNvSpPr>
          <p:nvPr>
            <p:ph idx="1"/>
          </p:nvPr>
        </p:nvSpPr>
        <p:spPr>
          <a:xfrm>
            <a:off x="457200" y="1066800"/>
            <a:ext cx="8229600" cy="5257800"/>
          </a:xfrm>
        </p:spPr>
        <p:txBody>
          <a:bodyPr>
            <a:normAutofit lnSpcReduction="10000"/>
          </a:bodyPr>
          <a:lstStyle/>
          <a:p>
            <a:r>
              <a:rPr lang="en-US" dirty="0" smtClean="0"/>
              <a:t>Span of Control</a:t>
            </a:r>
          </a:p>
          <a:p>
            <a:pPr lvl="1"/>
            <a:r>
              <a:rPr lang="en-US" dirty="0" smtClean="0"/>
              <a:t>Refers to a number of people directly reporting to the supervisor</a:t>
            </a:r>
          </a:p>
          <a:p>
            <a:pPr lvl="1"/>
            <a:r>
              <a:rPr lang="en-US" dirty="0" smtClean="0"/>
              <a:t>Typical scenario: 20 employees under a supervisor. 6 supervisors under a manager</a:t>
            </a:r>
          </a:p>
          <a:p>
            <a:r>
              <a:rPr lang="en-US" dirty="0" smtClean="0"/>
              <a:t>Chain of Command/Scalar Chain</a:t>
            </a:r>
          </a:p>
          <a:p>
            <a:pPr lvl="1"/>
            <a:r>
              <a:rPr lang="en-US" dirty="0" smtClean="0"/>
              <a:t>Command or authority which flows from top to bottom</a:t>
            </a:r>
          </a:p>
          <a:p>
            <a:pPr lvl="1"/>
            <a:r>
              <a:rPr lang="en-US" dirty="0" smtClean="0"/>
              <a:t>Clarifies the authority positions to managers at all level and that facilitates effective organization</a:t>
            </a:r>
          </a:p>
          <a:p>
            <a:r>
              <a:rPr lang="en-US" dirty="0" smtClean="0"/>
              <a:t>Unity of Command</a:t>
            </a:r>
          </a:p>
          <a:p>
            <a:pPr lvl="1"/>
            <a:r>
              <a:rPr lang="en-US" dirty="0" smtClean="0"/>
              <a:t>It implies one subordinate one superior relationship</a:t>
            </a:r>
          </a:p>
          <a:p>
            <a:pPr lvl="1"/>
            <a:r>
              <a:rPr lang="en-US" dirty="0" smtClean="0"/>
              <a:t>Every worker s should receive orders from one boss only</a:t>
            </a:r>
          </a:p>
          <a:p>
            <a:pPr lvl="1"/>
            <a:r>
              <a:rPr lang="en-US" dirty="0" smtClean="0"/>
              <a:t>Helps in effective run of an organization</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Formal and Informal </a:t>
            </a:r>
            <a:r>
              <a:rPr lang="en-US" dirty="0" smtClean="0"/>
              <a:t>Organization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Informal structure created within an organization</a:t>
            </a:r>
          </a:p>
          <a:p>
            <a:r>
              <a:rPr lang="en-US" dirty="0" smtClean="0"/>
              <a:t>Based on the factors like same language, culture, languages, personal attitudes, same tastes or any other factors</a:t>
            </a:r>
          </a:p>
          <a:p>
            <a:r>
              <a:rPr lang="en-US" dirty="0" smtClean="0"/>
              <a:t>Informal organization exerts a strong influence on employee behaviors, if management can understand its nature, it can contribute to organization’s productivity</a:t>
            </a:r>
          </a:p>
          <a:p>
            <a:r>
              <a:rPr lang="en-US" dirty="0" smtClean="0"/>
              <a:t>Are formed informally within the organization, by socializing and interpersonal relationships within the individuals over the breaks, or other social functions</a:t>
            </a:r>
          </a:p>
          <a:p>
            <a:r>
              <a:rPr lang="en-US" dirty="0" smtClean="0"/>
              <a:t>Not necessarily formed to accomplish the organization goals, rather formed to fulfill the social activities</a:t>
            </a:r>
          </a:p>
          <a:p>
            <a:r>
              <a:rPr lang="en-US" dirty="0" smtClean="0"/>
              <a:t>An informal leader is chosen within the informal organization who can have greater power than the formal leader over getting things done in the organization</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sp>
        <p:nvSpPr>
          <p:cNvPr id="3" name="Content Placeholder 2"/>
          <p:cNvSpPr>
            <a:spLocks noGrp="1"/>
          </p:cNvSpPr>
          <p:nvPr>
            <p:ph idx="1"/>
          </p:nvPr>
        </p:nvSpPr>
        <p:spPr/>
        <p:txBody>
          <a:bodyPr>
            <a:normAutofit fontScale="92500"/>
          </a:bodyPr>
          <a:lstStyle/>
          <a:p>
            <a:r>
              <a:rPr lang="en-US" dirty="0" smtClean="0"/>
              <a:t>In simple words, getting things done through other people</a:t>
            </a:r>
          </a:p>
          <a:p>
            <a:r>
              <a:rPr lang="en-US" dirty="0" smtClean="0"/>
              <a:t>In an organization, management is the act of getting people together to achieve the set goals using the available resources effectively and efficiently</a:t>
            </a:r>
          </a:p>
          <a:p>
            <a:r>
              <a:rPr lang="en-US" dirty="0" smtClean="0"/>
              <a:t>Brain of an Organization</a:t>
            </a:r>
          </a:p>
          <a:p>
            <a:r>
              <a:rPr lang="en-US" dirty="0" smtClean="0"/>
              <a:t>Coordination of human, material resources and technology</a:t>
            </a:r>
          </a:p>
          <a:p>
            <a:r>
              <a:rPr lang="en-US" dirty="0" smtClean="0"/>
              <a:t>Management’s existence as old as the human origin</a:t>
            </a:r>
          </a:p>
          <a:p>
            <a:pPr lvl="1"/>
            <a:r>
              <a:rPr lang="en-US" dirty="0" smtClean="0"/>
              <a:t>General sun Tzu, the art of war, 6</a:t>
            </a:r>
            <a:r>
              <a:rPr lang="en-US" baseline="30000" dirty="0" smtClean="0"/>
              <a:t>th</a:t>
            </a:r>
            <a:r>
              <a:rPr lang="en-US" dirty="0" smtClean="0"/>
              <a:t> century BC</a:t>
            </a:r>
          </a:p>
          <a:p>
            <a:pPr lvl="1"/>
            <a:r>
              <a:rPr lang="en-US" dirty="0" err="1" smtClean="0"/>
              <a:t>Chanakya’s</a:t>
            </a:r>
            <a:r>
              <a:rPr lang="en-US" dirty="0" smtClean="0"/>
              <a:t> </a:t>
            </a:r>
            <a:r>
              <a:rPr lang="en-US" dirty="0" err="1" smtClean="0"/>
              <a:t>Arthashastra</a:t>
            </a:r>
            <a:r>
              <a:rPr lang="en-US" dirty="0" smtClean="0"/>
              <a:t>, 300 BC</a:t>
            </a:r>
            <a:endParaRPr lang="en-US" dirty="0"/>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Function/Importance</a:t>
            </a:r>
            <a:endParaRPr lang="en-US" dirty="0"/>
          </a:p>
        </p:txBody>
      </p:sp>
      <p:sp>
        <p:nvSpPr>
          <p:cNvPr id="3" name="Content Placeholder 2"/>
          <p:cNvSpPr>
            <a:spLocks noGrp="1"/>
          </p:cNvSpPr>
          <p:nvPr>
            <p:ph idx="1"/>
          </p:nvPr>
        </p:nvSpPr>
        <p:spPr/>
        <p:txBody>
          <a:bodyPr/>
          <a:lstStyle/>
          <a:p>
            <a:r>
              <a:rPr lang="en-US" dirty="0" smtClean="0"/>
              <a:t>Proper Planning, determine what is to be achieved</a:t>
            </a:r>
          </a:p>
          <a:p>
            <a:r>
              <a:rPr lang="en-US" dirty="0" smtClean="0"/>
              <a:t>Proper Organizing, allocate resources and establish the means to accomplish the plan</a:t>
            </a:r>
          </a:p>
          <a:p>
            <a:r>
              <a:rPr lang="en-US" dirty="0" smtClean="0"/>
              <a:t>Proper influence, motivate and lead personnel towards the goal</a:t>
            </a:r>
          </a:p>
          <a:p>
            <a:r>
              <a:rPr lang="en-US" dirty="0" smtClean="0"/>
              <a:t>Controlling activities in the organization, compare results achieved to the planned goals</a:t>
            </a:r>
            <a:endParaRPr lang="en-US" dirty="0"/>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of Management</a:t>
            </a:r>
            <a:endParaRPr lang="en-US" dirty="0"/>
          </a:p>
        </p:txBody>
      </p:sp>
      <p:sp>
        <p:nvSpPr>
          <p:cNvPr id="3" name="Content Placeholder 2"/>
          <p:cNvSpPr>
            <a:spLocks noGrp="1"/>
          </p:cNvSpPr>
          <p:nvPr>
            <p:ph idx="1"/>
          </p:nvPr>
        </p:nvSpPr>
        <p:spPr/>
        <p:txBody>
          <a:bodyPr/>
          <a:lstStyle/>
          <a:p>
            <a:pPr lvl="1"/>
            <a:r>
              <a:rPr lang="en-US" dirty="0" smtClean="0"/>
              <a:t>Depends upon the size, complexity and the nature of organization</a:t>
            </a:r>
          </a:p>
          <a:p>
            <a:r>
              <a:rPr lang="en-US" dirty="0" smtClean="0"/>
              <a:t>Top level Management</a:t>
            </a:r>
          </a:p>
          <a:p>
            <a:pPr lvl="1"/>
            <a:r>
              <a:rPr lang="en-US" dirty="0" smtClean="0"/>
              <a:t>Higher Authority</a:t>
            </a:r>
          </a:p>
          <a:p>
            <a:pPr lvl="1"/>
            <a:r>
              <a:rPr lang="en-US" dirty="0" smtClean="0"/>
              <a:t>Sets the goals, objectives, policies, and budgeting of </a:t>
            </a:r>
            <a:r>
              <a:rPr lang="en-US" smtClean="0"/>
              <a:t>the organization</a:t>
            </a:r>
            <a:endParaRPr lang="en-US" dirty="0" smtClean="0"/>
          </a:p>
          <a:p>
            <a:pPr lvl="1"/>
            <a:r>
              <a:rPr lang="en-US" dirty="0" smtClean="0"/>
              <a:t>Main functions involve the decision making</a:t>
            </a:r>
          </a:p>
          <a:p>
            <a:pPr lvl="1"/>
            <a:r>
              <a:rPr lang="en-US" dirty="0" smtClean="0"/>
              <a:t>Sets the rules and regulations, issues order to the lower levels, guidelines and instructions</a:t>
            </a:r>
          </a:p>
          <a:p>
            <a:pPr lvl="1"/>
            <a:endParaRPr lang="en-US" dirty="0"/>
          </a:p>
        </p:txBody>
      </p:sp>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Middle Level Management</a:t>
            </a:r>
          </a:p>
          <a:p>
            <a:pPr lvl="1"/>
            <a:r>
              <a:rPr lang="en-US" dirty="0" smtClean="0"/>
              <a:t>Head of the functional departments</a:t>
            </a:r>
          </a:p>
          <a:p>
            <a:pPr lvl="1"/>
            <a:r>
              <a:rPr lang="en-US" dirty="0" smtClean="0"/>
              <a:t>Mediator between the top level management and the lower level</a:t>
            </a:r>
          </a:p>
          <a:p>
            <a:pPr lvl="1"/>
            <a:r>
              <a:rPr lang="en-US" dirty="0" smtClean="0"/>
              <a:t>Main function is to implement the policies set by the top level</a:t>
            </a:r>
          </a:p>
          <a:p>
            <a:r>
              <a:rPr lang="en-US" smtClean="0"/>
              <a:t>Lower </a:t>
            </a:r>
            <a:r>
              <a:rPr lang="en-US" dirty="0" smtClean="0"/>
              <a:t>Level Management</a:t>
            </a:r>
          </a:p>
          <a:p>
            <a:pPr lvl="1"/>
            <a:r>
              <a:rPr lang="en-US" dirty="0" smtClean="0"/>
              <a:t>Responsible for the day to day activities</a:t>
            </a:r>
          </a:p>
          <a:p>
            <a:pPr lvl="1"/>
            <a:r>
              <a:rPr lang="en-US" dirty="0" smtClean="0"/>
              <a:t>Supervision of the workers and labors</a:t>
            </a:r>
          </a:p>
          <a:p>
            <a:pPr lvl="1"/>
            <a:r>
              <a:rPr lang="en-US" dirty="0" smtClean="0"/>
              <a:t>More involved in working to achieve the goals set by the organization</a:t>
            </a:r>
          </a:p>
          <a:p>
            <a:pPr lvl="1"/>
            <a:endParaRPr lang="en-US" dirty="0" smtClean="0"/>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of Management</a:t>
            </a:r>
            <a:endParaRPr lang="en-US" dirty="0"/>
          </a:p>
        </p:txBody>
      </p:sp>
      <p:sp>
        <p:nvSpPr>
          <p:cNvPr id="3" name="Content Placeholder 2"/>
          <p:cNvSpPr>
            <a:spLocks noGrp="1"/>
          </p:cNvSpPr>
          <p:nvPr>
            <p:ph idx="1"/>
          </p:nvPr>
        </p:nvSpPr>
        <p:spPr/>
        <p:txBody>
          <a:bodyPr>
            <a:normAutofit/>
          </a:bodyPr>
          <a:lstStyle/>
          <a:p>
            <a:r>
              <a:rPr lang="en-US" dirty="0" smtClean="0"/>
              <a:t>Planning</a:t>
            </a:r>
          </a:p>
          <a:p>
            <a:pPr lvl="1"/>
            <a:r>
              <a:rPr lang="en-US" dirty="0" smtClean="0"/>
              <a:t>Thinking before doing</a:t>
            </a:r>
          </a:p>
          <a:p>
            <a:r>
              <a:rPr lang="en-US" dirty="0" smtClean="0"/>
              <a:t>Organizing</a:t>
            </a:r>
          </a:p>
          <a:p>
            <a:pPr lvl="1"/>
            <a:r>
              <a:rPr lang="en-US" dirty="0" smtClean="0"/>
              <a:t>Developing a framework that relates all personnel, work assignments and resources</a:t>
            </a:r>
          </a:p>
          <a:p>
            <a:r>
              <a:rPr lang="en-US" dirty="0" smtClean="0"/>
              <a:t> Directing</a:t>
            </a:r>
          </a:p>
          <a:p>
            <a:pPr lvl="1"/>
            <a:r>
              <a:rPr lang="en-US" dirty="0" smtClean="0"/>
              <a:t>Requires leadership</a:t>
            </a:r>
          </a:p>
          <a:p>
            <a:pPr lvl="1"/>
            <a:r>
              <a:rPr lang="en-US" dirty="0" smtClean="0"/>
              <a:t>Giving guidelines to the personnel related to the definite objectives</a:t>
            </a:r>
          </a:p>
          <a:p>
            <a:pPr lvl="1"/>
            <a:r>
              <a:rPr lang="en-US" dirty="0" smtClean="0"/>
              <a:t>Supervising</a:t>
            </a:r>
          </a:p>
          <a:p>
            <a:pPr lvl="1">
              <a:buNone/>
            </a:pPr>
            <a:endParaRPr lang="en-US" dirty="0" smtClean="0"/>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Coordinating</a:t>
            </a:r>
          </a:p>
          <a:p>
            <a:pPr lvl="1"/>
            <a:r>
              <a:rPr lang="en-US" dirty="0" smtClean="0"/>
              <a:t>Required for the efficient and effective run of the organization</a:t>
            </a:r>
          </a:p>
          <a:p>
            <a:pPr lvl="1"/>
            <a:r>
              <a:rPr lang="en-US" dirty="0" smtClean="0"/>
              <a:t>Managers are responsible for coordination and communication between different individuals working under the organization, to achieve the same set of goals</a:t>
            </a:r>
          </a:p>
          <a:p>
            <a:r>
              <a:rPr lang="en-US" dirty="0" smtClean="0"/>
              <a:t> Controlling</a:t>
            </a:r>
          </a:p>
          <a:p>
            <a:pPr lvl="1"/>
            <a:r>
              <a:rPr lang="en-US" dirty="0" smtClean="0"/>
              <a:t>Watch the activities of the organization</a:t>
            </a:r>
          </a:p>
          <a:p>
            <a:pPr lvl="1"/>
            <a:r>
              <a:rPr lang="en-US" dirty="0" smtClean="0"/>
              <a:t>Compare the results achieved with the goals set</a:t>
            </a:r>
          </a:p>
          <a:p>
            <a:pPr lvl="1">
              <a:buNone/>
            </a:pPr>
            <a:endParaRPr lang="en-US" dirty="0"/>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Managerial Skills</a:t>
            </a:r>
            <a:endParaRPr lang="en-US" dirty="0"/>
          </a:p>
        </p:txBody>
      </p:sp>
      <p:sp>
        <p:nvSpPr>
          <p:cNvPr id="3" name="Content Placeholder 2"/>
          <p:cNvSpPr>
            <a:spLocks noGrp="1"/>
          </p:cNvSpPr>
          <p:nvPr>
            <p:ph idx="1"/>
          </p:nvPr>
        </p:nvSpPr>
        <p:spPr/>
        <p:txBody>
          <a:bodyPr>
            <a:normAutofit/>
          </a:bodyPr>
          <a:lstStyle/>
          <a:p>
            <a:r>
              <a:rPr lang="en-US" dirty="0" smtClean="0"/>
              <a:t>Interpersonal Skills</a:t>
            </a:r>
          </a:p>
          <a:p>
            <a:pPr lvl="1"/>
            <a:r>
              <a:rPr lang="en-US" dirty="0" smtClean="0"/>
              <a:t>Interaction between the people inside and outside of organization</a:t>
            </a:r>
          </a:p>
          <a:p>
            <a:r>
              <a:rPr lang="en-US" dirty="0" smtClean="0"/>
              <a:t>Informational Skills</a:t>
            </a:r>
          </a:p>
          <a:p>
            <a:pPr lvl="1"/>
            <a:r>
              <a:rPr lang="en-US" dirty="0" smtClean="0"/>
              <a:t>Gather information related to the goals and operation of the organization</a:t>
            </a:r>
          </a:p>
          <a:p>
            <a:r>
              <a:rPr lang="en-US" dirty="0" smtClean="0"/>
              <a:t>Decisional Skills</a:t>
            </a:r>
          </a:p>
          <a:p>
            <a:pPr lvl="1"/>
            <a:r>
              <a:rPr lang="en-US" dirty="0" smtClean="0"/>
              <a:t>Use the information gathered to make decisions for the betterment of the organization</a:t>
            </a:r>
          </a:p>
          <a:p>
            <a:pPr>
              <a:buNone/>
            </a:pPr>
            <a:endParaRPr lang="en-US" dirty="0"/>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Of Management</a:t>
            </a:r>
            <a:endParaRPr lang="en-US" dirty="0"/>
          </a:p>
        </p:txBody>
      </p:sp>
      <p:sp>
        <p:nvSpPr>
          <p:cNvPr id="3" name="Content Placeholder 2"/>
          <p:cNvSpPr>
            <a:spLocks noGrp="1"/>
          </p:cNvSpPr>
          <p:nvPr>
            <p:ph idx="1"/>
          </p:nvPr>
        </p:nvSpPr>
        <p:spPr/>
        <p:txBody>
          <a:bodyPr>
            <a:normAutofit lnSpcReduction="10000"/>
          </a:bodyPr>
          <a:lstStyle/>
          <a:p>
            <a:r>
              <a:rPr lang="en-US" dirty="0" smtClean="0"/>
              <a:t>Hierarchical Management model</a:t>
            </a:r>
          </a:p>
          <a:p>
            <a:pPr lvl="1"/>
            <a:r>
              <a:rPr lang="en-US" dirty="0" smtClean="0"/>
              <a:t>Authority and Responsibility</a:t>
            </a:r>
          </a:p>
          <a:p>
            <a:pPr lvl="1"/>
            <a:r>
              <a:rPr lang="en-US" dirty="0" smtClean="0"/>
              <a:t>Managers receive authority from the superiors to command resources and actions to the subordinates</a:t>
            </a:r>
          </a:p>
          <a:p>
            <a:pPr lvl="1"/>
            <a:r>
              <a:rPr lang="en-US" dirty="0" smtClean="0"/>
              <a:t>Response to superiors request</a:t>
            </a:r>
          </a:p>
          <a:p>
            <a:r>
              <a:rPr lang="en-US" dirty="0" smtClean="0"/>
              <a:t> Task Oriented Management model</a:t>
            </a:r>
          </a:p>
          <a:p>
            <a:pPr lvl="1"/>
            <a:r>
              <a:rPr lang="en-US" dirty="0" smtClean="0"/>
              <a:t>Managers have five major tasks, Planning, Organizing, Directing, Coordinating and Controlling</a:t>
            </a:r>
          </a:p>
          <a:p>
            <a:pPr lvl="1"/>
            <a:r>
              <a:rPr lang="en-US" dirty="0" smtClean="0"/>
              <a:t>Focuses in the actual managerial activities</a:t>
            </a:r>
          </a:p>
          <a:p>
            <a:pPr lvl="1"/>
            <a:r>
              <a:rPr lang="en-US" dirty="0" smtClean="0"/>
              <a:t>Management has a set of well defined tools that can be used in sequence or in parallel</a:t>
            </a:r>
          </a:p>
          <a:p>
            <a:pPr lvl="1"/>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an </a:t>
            </a:r>
            <a:r>
              <a:rPr lang="en-US" dirty="0"/>
              <a:t>O</a:t>
            </a:r>
            <a:r>
              <a:rPr lang="en-US" dirty="0" smtClean="0"/>
              <a:t>rganization</a:t>
            </a:r>
            <a:endParaRPr lang="en-US" dirty="0"/>
          </a:p>
        </p:txBody>
      </p:sp>
      <p:sp>
        <p:nvSpPr>
          <p:cNvPr id="3" name="Content Placeholder 2"/>
          <p:cNvSpPr>
            <a:spLocks noGrp="1"/>
          </p:cNvSpPr>
          <p:nvPr>
            <p:ph idx="1"/>
          </p:nvPr>
        </p:nvSpPr>
        <p:spPr>
          <a:xfrm>
            <a:off x="457200" y="2209800"/>
            <a:ext cx="8229600" cy="3916363"/>
          </a:xfrm>
        </p:spPr>
        <p:txBody>
          <a:bodyPr>
            <a:normAutofit/>
          </a:bodyPr>
          <a:lstStyle/>
          <a:p>
            <a:r>
              <a:rPr lang="en-US" dirty="0" smtClean="0"/>
              <a:t>Social Structure</a:t>
            </a:r>
          </a:p>
          <a:p>
            <a:r>
              <a:rPr lang="en-US" dirty="0" smtClean="0"/>
              <a:t>An entity in which two or more people work interdependently through structured patterns</a:t>
            </a:r>
          </a:p>
          <a:p>
            <a:r>
              <a:rPr lang="en-US" dirty="0" smtClean="0"/>
              <a:t>Coordination of man, machine </a:t>
            </a:r>
            <a:r>
              <a:rPr lang="en-US" smtClean="0"/>
              <a:t>and materials </a:t>
            </a:r>
            <a:endParaRPr lang="en-US" dirty="0" smtClean="0"/>
          </a:p>
          <a:p>
            <a:r>
              <a:rPr lang="en-US" dirty="0" smtClean="0"/>
              <a:t>For a purpose of accomplishing a set of goals</a:t>
            </a:r>
          </a:p>
          <a:p>
            <a:pPr lvl="1"/>
            <a:r>
              <a:rPr lang="en-US" dirty="0" smtClean="0"/>
              <a:t>Create value for its stakeholders, stockholders, employees, community, customers</a:t>
            </a:r>
          </a:p>
          <a:p>
            <a:pPr lvl="1">
              <a:buNone/>
            </a:pPr>
            <a:endParaRPr lang="en-US" dirty="0"/>
          </a:p>
        </p:txBody>
      </p:sp>
    </p:spTree>
  </p:cSld>
  <p:clrMapOvr>
    <a:masterClrMapping/>
  </p:clrMapOvr>
  <p:transition>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447800"/>
            <a:ext cx="8229600" cy="4876800"/>
          </a:xfrm>
        </p:spPr>
        <p:txBody>
          <a:bodyPr/>
          <a:lstStyle/>
          <a:p>
            <a:r>
              <a:rPr lang="en-US" dirty="0" err="1" smtClean="0"/>
              <a:t>Allocational</a:t>
            </a:r>
            <a:r>
              <a:rPr lang="en-US" dirty="0" smtClean="0"/>
              <a:t> Management model</a:t>
            </a:r>
          </a:p>
          <a:p>
            <a:pPr lvl="1"/>
            <a:r>
              <a:rPr lang="en-US" dirty="0" smtClean="0"/>
              <a:t>Mangers are responsible for handling organizations resources and control</a:t>
            </a:r>
          </a:p>
          <a:p>
            <a:pPr lvl="1"/>
            <a:r>
              <a:rPr lang="en-US" dirty="0" smtClean="0"/>
              <a:t>Money, manpower, physical objects</a:t>
            </a:r>
          </a:p>
          <a:p>
            <a:pPr lvl="1"/>
            <a:r>
              <a:rPr lang="en-US" dirty="0" smtClean="0"/>
              <a:t>Resource manager obtains, allocates, shares, monitors and return resources</a:t>
            </a:r>
          </a:p>
          <a:p>
            <a:r>
              <a:rPr lang="en-US" dirty="0" smtClean="0"/>
              <a:t>Team Effort Management model</a:t>
            </a:r>
          </a:p>
          <a:p>
            <a:pPr lvl="1"/>
            <a:r>
              <a:rPr lang="en-US" dirty="0" smtClean="0"/>
              <a:t>Mangers and other subordinates work as a team</a:t>
            </a:r>
          </a:p>
          <a:p>
            <a:pPr lvl="1"/>
            <a:r>
              <a:rPr lang="en-US" dirty="0" smtClean="0"/>
              <a:t>Concentrates on cooperation, leadership, coordination</a:t>
            </a:r>
          </a:p>
          <a:p>
            <a:pPr lvl="1"/>
            <a:r>
              <a:rPr lang="en-US" dirty="0" smtClean="0"/>
              <a:t>More effective  when work in a team rather than work individually, adds value to the production</a:t>
            </a:r>
          </a:p>
          <a:p>
            <a:pPr>
              <a:buNone/>
            </a:pPr>
            <a:endParaRPr lang="en-US" dirty="0" smtClean="0"/>
          </a:p>
          <a:p>
            <a:pPr lvl="1">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5029200"/>
          </a:xfrm>
        </p:spPr>
        <p:txBody>
          <a:bodyPr>
            <a:normAutofit fontScale="92500" lnSpcReduction="20000"/>
          </a:bodyPr>
          <a:lstStyle/>
          <a:p>
            <a:r>
              <a:rPr lang="en-US" dirty="0" smtClean="0"/>
              <a:t>Knowledge Oriented Management model</a:t>
            </a:r>
          </a:p>
          <a:p>
            <a:pPr lvl="1"/>
            <a:r>
              <a:rPr lang="en-US" dirty="0" smtClean="0"/>
              <a:t>Managers learn and gain knowledge through experience</a:t>
            </a:r>
          </a:p>
          <a:p>
            <a:pPr lvl="1"/>
            <a:r>
              <a:rPr lang="en-US" dirty="0" smtClean="0"/>
              <a:t>Knowledge is transferred to the subordinates through teaching, guiding, training</a:t>
            </a:r>
          </a:p>
          <a:p>
            <a:pPr lvl="1"/>
            <a:r>
              <a:rPr lang="en-US" dirty="0" smtClean="0"/>
              <a:t>Necessary to adapt changes in the external environment and use the knowledge gained to train the others for the betterment of production</a:t>
            </a:r>
          </a:p>
          <a:p>
            <a:r>
              <a:rPr lang="en-US" dirty="0" smtClean="0"/>
              <a:t>Goal Concentrated Management model</a:t>
            </a:r>
          </a:p>
          <a:p>
            <a:pPr lvl="1"/>
            <a:r>
              <a:rPr lang="en-US" dirty="0" smtClean="0"/>
              <a:t>Focuses on the goals set by the organization</a:t>
            </a:r>
          </a:p>
          <a:p>
            <a:pPr lvl="1"/>
            <a:r>
              <a:rPr lang="en-US" dirty="0" smtClean="0"/>
              <a:t>Management plays an important role in working towards achieving these goals</a:t>
            </a:r>
          </a:p>
          <a:p>
            <a:pPr lvl="1"/>
            <a:r>
              <a:rPr lang="en-US" dirty="0" smtClean="0"/>
              <a:t>Management support consists of tools that keep the organization on an established path towards the goals</a:t>
            </a:r>
          </a:p>
          <a:p>
            <a:r>
              <a:rPr lang="en-US" dirty="0" smtClean="0"/>
              <a:t> Organization may choose to use all these models or few according to their needs</a:t>
            </a:r>
          </a:p>
          <a:p>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Theories of Management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Necessary to understand the historical development of management</a:t>
            </a:r>
          </a:p>
          <a:p>
            <a:r>
              <a:rPr lang="en-US" b="1" dirty="0" smtClean="0"/>
              <a:t>Scientific Management Approach</a:t>
            </a:r>
          </a:p>
          <a:p>
            <a:pPr lvl="1"/>
            <a:r>
              <a:rPr lang="en-US" dirty="0" smtClean="0"/>
              <a:t>Frederic W Taylor, first person to study management, early 1900’s</a:t>
            </a:r>
          </a:p>
          <a:p>
            <a:pPr lvl="1"/>
            <a:r>
              <a:rPr lang="en-US" dirty="0" smtClean="0"/>
              <a:t>Believes scientific approaches should be used to increase the productivity and efficiency of the work</a:t>
            </a:r>
          </a:p>
          <a:p>
            <a:pPr lvl="1"/>
            <a:r>
              <a:rPr lang="en-US" dirty="0" smtClean="0"/>
              <a:t>His belief, there should be one best way of doing each task</a:t>
            </a:r>
          </a:p>
          <a:p>
            <a:pPr lvl="1"/>
            <a:r>
              <a:rPr lang="en-US" dirty="0" smtClean="0"/>
              <a:t>Select employees who are best suited for the job</a:t>
            </a:r>
          </a:p>
          <a:p>
            <a:pPr lvl="1"/>
            <a:r>
              <a:rPr lang="en-US" dirty="0" smtClean="0"/>
              <a:t>Provide the employees with necessary education and training related to the job</a:t>
            </a:r>
          </a:p>
          <a:p>
            <a:pPr lvl="1"/>
            <a:r>
              <a:rPr lang="en-US" dirty="0" smtClean="0"/>
              <a:t>Encourage friendly environment between managers and employees but with the separation of duties</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8229600" cy="5105400"/>
          </a:xfrm>
        </p:spPr>
        <p:txBody>
          <a:bodyPr/>
          <a:lstStyle/>
          <a:p>
            <a:r>
              <a:rPr lang="en-US" dirty="0" smtClean="0"/>
              <a:t>His personal experience at the Bethlehem steel company, developed 4 ways of increasing efficiency</a:t>
            </a:r>
          </a:p>
          <a:p>
            <a:pPr lvl="1"/>
            <a:r>
              <a:rPr lang="en-US" dirty="0" smtClean="0"/>
              <a:t>An improved method of work (Motion Study)</a:t>
            </a:r>
          </a:p>
          <a:p>
            <a:pPr lvl="1"/>
            <a:r>
              <a:rPr lang="en-US" dirty="0" smtClean="0"/>
              <a:t>A prescribed amount of rest on the job (Fatigue study and rest periods)</a:t>
            </a:r>
          </a:p>
          <a:p>
            <a:pPr lvl="1"/>
            <a:r>
              <a:rPr lang="en-US" dirty="0" smtClean="0"/>
              <a:t>A specific standard of output (Time Study)</a:t>
            </a:r>
          </a:p>
          <a:p>
            <a:pPr lvl="1"/>
            <a:r>
              <a:rPr lang="en-US" dirty="0" smtClean="0"/>
              <a:t>Payment by the unit of output (Incentive wages)</a:t>
            </a:r>
          </a:p>
          <a:p>
            <a:r>
              <a:rPr lang="en-US" dirty="0" smtClean="0"/>
              <a:t>Before the motivation and study</a:t>
            </a:r>
          </a:p>
          <a:p>
            <a:pPr lvl="1"/>
            <a:r>
              <a:rPr lang="en-US" dirty="0" smtClean="0"/>
              <a:t>Labors would pick up 42 </a:t>
            </a:r>
            <a:r>
              <a:rPr lang="en-US" dirty="0" err="1" smtClean="0"/>
              <a:t>kgs</a:t>
            </a:r>
            <a:r>
              <a:rPr lang="en-US" dirty="0" smtClean="0"/>
              <a:t> of iron and transfer to the end of railway car</a:t>
            </a:r>
          </a:p>
          <a:p>
            <a:pPr lvl="1"/>
            <a:r>
              <a:rPr lang="en-US" dirty="0" smtClean="0"/>
              <a:t>In a group of 75 Labors, average output was 12.7 tons per labor</a:t>
            </a:r>
          </a:p>
          <a:p>
            <a:pPr lvl="1">
              <a:buNone/>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8229600" cy="5105400"/>
          </a:xfrm>
        </p:spPr>
        <p:txBody>
          <a:bodyPr>
            <a:normAutofit fontScale="92500"/>
          </a:bodyPr>
          <a:lstStyle/>
          <a:p>
            <a:r>
              <a:rPr lang="en-US" dirty="0" smtClean="0"/>
              <a:t>After the use of scientific management approach of Taylor</a:t>
            </a:r>
          </a:p>
          <a:p>
            <a:pPr lvl="1"/>
            <a:r>
              <a:rPr lang="en-US" dirty="0" smtClean="0"/>
              <a:t>The average output of work per day rose from 12.7 ton to 48.8 tons</a:t>
            </a:r>
          </a:p>
          <a:p>
            <a:pPr lvl="1"/>
            <a:r>
              <a:rPr lang="en-US" dirty="0" smtClean="0"/>
              <a:t>Daily pay rose from $1.14 to a substantial high $1.85</a:t>
            </a:r>
          </a:p>
          <a:p>
            <a:r>
              <a:rPr lang="en-US" dirty="0" smtClean="0"/>
              <a:t> </a:t>
            </a:r>
            <a:r>
              <a:rPr lang="en-US" b="1" dirty="0" smtClean="0"/>
              <a:t>Behavioral Management approach</a:t>
            </a:r>
          </a:p>
          <a:p>
            <a:pPr lvl="1"/>
            <a:r>
              <a:rPr lang="en-US" dirty="0" smtClean="0"/>
              <a:t>Elton Mayo and his associates in the 1920’s</a:t>
            </a:r>
          </a:p>
          <a:p>
            <a:pPr lvl="1"/>
            <a:r>
              <a:rPr lang="en-US" dirty="0" smtClean="0"/>
              <a:t>Productivity not necessarily increased through the monetary incentives, human behavior and social environment plays an important part</a:t>
            </a:r>
          </a:p>
          <a:p>
            <a:pPr lvl="1"/>
            <a:r>
              <a:rPr lang="en-US" dirty="0" smtClean="0"/>
              <a:t>Human Relation Movement, saw the organization as the social system with members strongly influenced by intergroup relationships and with the individual motivated by a complex hierarchy of needs</a:t>
            </a:r>
          </a:p>
          <a:p>
            <a:pPr lvl="1">
              <a:buNone/>
            </a:pPr>
            <a:endParaRPr lang="en-US" dirty="0" smtClean="0"/>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4953000"/>
          </a:xfrm>
        </p:spPr>
        <p:txBody>
          <a:bodyPr/>
          <a:lstStyle/>
          <a:p>
            <a:r>
              <a:rPr lang="en-US" dirty="0" smtClean="0"/>
              <a:t>Hawthorn Experiment</a:t>
            </a:r>
          </a:p>
          <a:p>
            <a:pPr lvl="1"/>
            <a:r>
              <a:rPr lang="en-US" dirty="0" smtClean="0"/>
              <a:t>3 studies over the period of five years</a:t>
            </a:r>
          </a:p>
          <a:p>
            <a:r>
              <a:rPr lang="en-US" dirty="0" smtClean="0"/>
              <a:t>The relay assembly test room experiment</a:t>
            </a:r>
          </a:p>
          <a:p>
            <a:pPr lvl="1"/>
            <a:r>
              <a:rPr lang="en-US" dirty="0" smtClean="0"/>
              <a:t>6 girls working in the telephone assemblies</a:t>
            </a:r>
          </a:p>
          <a:p>
            <a:pPr lvl="1"/>
            <a:r>
              <a:rPr lang="en-US" dirty="0" smtClean="0"/>
              <a:t>Studied different factors affecting the productivity including, the frequency of work, rest periods and other factors relating to the physical environment</a:t>
            </a:r>
          </a:p>
          <a:p>
            <a:pPr lvl="1"/>
            <a:r>
              <a:rPr lang="en-US" dirty="0" smtClean="0"/>
              <a:t>Output, the productivity was not only increased due to the physical condition and monetary incentives but was also effected by the strong social and psychological factors</a:t>
            </a:r>
          </a:p>
          <a:p>
            <a:pPr lvl="1"/>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interviewing program</a:t>
            </a:r>
          </a:p>
          <a:p>
            <a:pPr lvl="1"/>
            <a:r>
              <a:rPr lang="en-US" dirty="0" smtClean="0"/>
              <a:t>Over 21000 people were interviewed during a course of 3 years</a:t>
            </a:r>
          </a:p>
          <a:p>
            <a:pPr lvl="1"/>
            <a:r>
              <a:rPr lang="en-US" dirty="0" smtClean="0"/>
              <a:t>Conclusion: the needs of the individuals and the role of informal group have significant impact over the performance of the worker</a:t>
            </a:r>
          </a:p>
          <a:p>
            <a:r>
              <a:rPr lang="en-US" dirty="0" smtClean="0"/>
              <a:t> The bank wiring observation room</a:t>
            </a:r>
          </a:p>
          <a:p>
            <a:pPr lvl="1"/>
            <a:r>
              <a:rPr lang="en-US" dirty="0" smtClean="0"/>
              <a:t>Group of 14 males and their work were observed</a:t>
            </a:r>
          </a:p>
          <a:p>
            <a:pPr lvl="1"/>
            <a:r>
              <a:rPr lang="en-US" dirty="0" smtClean="0"/>
              <a:t>Social interaction between the group had a good impact on the performance and the quality of their work</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Conclusion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When employees are given special attention by the managers, output is likely to improve rather than just changing the working conditions</a:t>
            </a:r>
          </a:p>
          <a:p>
            <a:r>
              <a:rPr lang="en-US" dirty="0" smtClean="0"/>
              <a:t>Organization is a social system</a:t>
            </a:r>
          </a:p>
          <a:p>
            <a:r>
              <a:rPr lang="en-US" dirty="0" smtClean="0"/>
              <a:t>Individuals are not only motivated by monetary incentives but also by social factors</a:t>
            </a:r>
          </a:p>
          <a:p>
            <a:r>
              <a:rPr lang="en-US" dirty="0" smtClean="0"/>
              <a:t>Working in group enhances the performance</a:t>
            </a:r>
          </a:p>
          <a:p>
            <a:r>
              <a:rPr lang="en-US" dirty="0" smtClean="0"/>
              <a:t>Worker satisfaction is based on productivity and increased the effectiveness</a:t>
            </a:r>
          </a:p>
          <a:p>
            <a:r>
              <a:rPr lang="en-US" dirty="0" smtClean="0"/>
              <a:t>Better communication between various level is important</a:t>
            </a:r>
          </a:p>
          <a:p>
            <a:r>
              <a:rPr lang="en-US" dirty="0" smtClean="0"/>
              <a:t>Management requires not only technical but the social skills as well</a:t>
            </a:r>
          </a:p>
          <a:p>
            <a:endParaRPr lang="en-US" dirty="0" smtClean="0"/>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Administrative Management Approach</a:t>
            </a:r>
            <a:endParaRPr lang="en-US" dirty="0"/>
          </a:p>
        </p:txBody>
      </p:sp>
      <p:sp>
        <p:nvSpPr>
          <p:cNvPr id="3" name="Content Placeholder 2"/>
          <p:cNvSpPr>
            <a:spLocks noGrp="1"/>
          </p:cNvSpPr>
          <p:nvPr>
            <p:ph idx="1"/>
          </p:nvPr>
        </p:nvSpPr>
        <p:spPr/>
        <p:txBody>
          <a:bodyPr>
            <a:normAutofit fontScale="77500" lnSpcReduction="20000"/>
          </a:bodyPr>
          <a:lstStyle/>
          <a:p>
            <a:pPr lvl="0"/>
            <a:r>
              <a:rPr lang="en-US" sz="2800" dirty="0" smtClean="0"/>
              <a:t>Henry </a:t>
            </a:r>
            <a:r>
              <a:rPr lang="en-US" sz="2800" dirty="0" err="1" smtClean="0"/>
              <a:t>Fayol</a:t>
            </a:r>
            <a:r>
              <a:rPr lang="en-US" sz="2800" dirty="0" smtClean="0"/>
              <a:t> (1842-1925), French Mining engineer and Management Consultant.</a:t>
            </a:r>
          </a:p>
          <a:p>
            <a:pPr lvl="0"/>
            <a:r>
              <a:rPr lang="en-US" sz="2800" dirty="0" smtClean="0"/>
              <a:t>First person to analyze the functions of Management</a:t>
            </a:r>
          </a:p>
          <a:p>
            <a:pPr lvl="0"/>
            <a:r>
              <a:rPr lang="en-US" sz="2800" dirty="0" smtClean="0"/>
              <a:t>Made three major contribution to the theory of management</a:t>
            </a:r>
          </a:p>
          <a:p>
            <a:pPr lvl="1"/>
            <a:r>
              <a:rPr lang="en-US" dirty="0" smtClean="0"/>
              <a:t>A clear distinction between technical and managerial skills</a:t>
            </a:r>
          </a:p>
          <a:p>
            <a:pPr lvl="1"/>
            <a:r>
              <a:rPr lang="en-US" dirty="0" smtClean="0"/>
              <a:t>Identified functions constituting the management process</a:t>
            </a:r>
          </a:p>
          <a:p>
            <a:pPr lvl="1"/>
            <a:r>
              <a:rPr lang="en-US" dirty="0" smtClean="0"/>
              <a:t>Developed principles of management</a:t>
            </a:r>
          </a:p>
          <a:p>
            <a:pPr lvl="0"/>
            <a:r>
              <a:rPr lang="en-US" sz="2800" dirty="0" err="1" smtClean="0"/>
              <a:t>Fayol</a:t>
            </a:r>
            <a:r>
              <a:rPr lang="en-US" sz="2800" dirty="0" smtClean="0"/>
              <a:t> described management as a scientific process built up of five elements</a:t>
            </a:r>
          </a:p>
          <a:p>
            <a:pPr lvl="1"/>
            <a:r>
              <a:rPr lang="en-US" dirty="0" smtClean="0"/>
              <a:t>Planning </a:t>
            </a:r>
          </a:p>
          <a:p>
            <a:pPr lvl="1"/>
            <a:r>
              <a:rPr lang="en-US" dirty="0" smtClean="0"/>
              <a:t>Organizing</a:t>
            </a:r>
          </a:p>
          <a:p>
            <a:pPr lvl="1"/>
            <a:r>
              <a:rPr lang="en-US" dirty="0" smtClean="0"/>
              <a:t>Directing</a:t>
            </a:r>
          </a:p>
          <a:p>
            <a:pPr lvl="1"/>
            <a:r>
              <a:rPr lang="en-US" dirty="0" smtClean="0"/>
              <a:t>Coordinating</a:t>
            </a:r>
          </a:p>
          <a:p>
            <a:pPr lvl="1"/>
            <a:r>
              <a:rPr lang="en-US" dirty="0" smtClean="0"/>
              <a:t>Controlling</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5029200"/>
          </a:xfrm>
        </p:spPr>
        <p:txBody>
          <a:bodyPr>
            <a:normAutofit fontScale="92500" lnSpcReduction="10000"/>
          </a:bodyPr>
          <a:lstStyle/>
          <a:p>
            <a:pPr lvl="0"/>
            <a:r>
              <a:rPr lang="en-US" sz="2800" dirty="0" err="1" smtClean="0"/>
              <a:t>Fayol’s</a:t>
            </a:r>
            <a:r>
              <a:rPr lang="en-US" sz="2800" dirty="0" smtClean="0"/>
              <a:t> Principle</a:t>
            </a:r>
          </a:p>
          <a:p>
            <a:pPr lvl="1"/>
            <a:r>
              <a:rPr lang="en-US" dirty="0" smtClean="0"/>
              <a:t>Developed a set of 14 principles</a:t>
            </a:r>
          </a:p>
          <a:p>
            <a:pPr lvl="1"/>
            <a:r>
              <a:rPr lang="en-US" dirty="0" smtClean="0"/>
              <a:t>Division of </a:t>
            </a:r>
            <a:r>
              <a:rPr lang="en-US" dirty="0" err="1" smtClean="0"/>
              <a:t>Labour</a:t>
            </a:r>
            <a:endParaRPr lang="en-US" dirty="0" smtClean="0"/>
          </a:p>
          <a:p>
            <a:pPr lvl="2"/>
            <a:r>
              <a:rPr lang="en-US" sz="2400" dirty="0" smtClean="0"/>
              <a:t>Work should be divided into individuals and groups as per their specialization. Work Specialization</a:t>
            </a:r>
          </a:p>
          <a:p>
            <a:pPr lvl="1"/>
            <a:r>
              <a:rPr lang="en-US" dirty="0" smtClean="0"/>
              <a:t>Authority and Responsibility</a:t>
            </a:r>
          </a:p>
          <a:p>
            <a:pPr lvl="2"/>
            <a:r>
              <a:rPr lang="en-US" sz="2400" dirty="0" smtClean="0"/>
              <a:t>Authority  is the right to decide, to direct others, to take action, to perform certain duties in achieving the organizational goals</a:t>
            </a:r>
          </a:p>
          <a:p>
            <a:pPr lvl="2"/>
            <a:r>
              <a:rPr lang="en-US" sz="2400" dirty="0" smtClean="0"/>
              <a:t>Responsibility is an obligations to perform work activities</a:t>
            </a:r>
          </a:p>
          <a:p>
            <a:pPr lvl="1"/>
            <a:r>
              <a:rPr lang="en-US" dirty="0" smtClean="0"/>
              <a:t>Discipline</a:t>
            </a:r>
          </a:p>
          <a:p>
            <a:pPr lvl="2"/>
            <a:r>
              <a:rPr lang="en-US" sz="2400" dirty="0" smtClean="0"/>
              <a:t>A successful organization requires the common effort of the workers</a:t>
            </a:r>
          </a:p>
          <a:p>
            <a:pPr lvl="2"/>
            <a:r>
              <a:rPr lang="en-US" sz="2400" dirty="0" smtClean="0"/>
              <a:t>Penalties should be applied when necessary</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4830763"/>
          </a:xfrm>
        </p:spPr>
        <p:txBody>
          <a:bodyPr/>
          <a:lstStyle/>
          <a:p>
            <a:r>
              <a:rPr lang="en-US" dirty="0" smtClean="0"/>
              <a:t>Goal Oriented System</a:t>
            </a:r>
          </a:p>
          <a:p>
            <a:pPr lvl="1"/>
            <a:r>
              <a:rPr lang="en-US" dirty="0" smtClean="0"/>
              <a:t>People work together for specific goals</a:t>
            </a:r>
          </a:p>
          <a:p>
            <a:r>
              <a:rPr lang="en-US" dirty="0" smtClean="0"/>
              <a:t>Social System</a:t>
            </a:r>
          </a:p>
          <a:p>
            <a:pPr lvl="1"/>
            <a:r>
              <a:rPr lang="en-US" dirty="0" smtClean="0"/>
              <a:t>People work in a group</a:t>
            </a:r>
          </a:p>
          <a:p>
            <a:r>
              <a:rPr lang="en-US" dirty="0" smtClean="0"/>
              <a:t>Technological System</a:t>
            </a:r>
          </a:p>
          <a:p>
            <a:pPr lvl="1"/>
            <a:r>
              <a:rPr lang="en-US" dirty="0" smtClean="0"/>
              <a:t>People use the knowledge and techniques they possess</a:t>
            </a:r>
          </a:p>
          <a:p>
            <a:pPr>
              <a:buNone/>
            </a:pPr>
            <a:endParaRPr lang="en-US" dirty="0" smtClean="0"/>
          </a:p>
          <a:p>
            <a:pPr lvl="1">
              <a:buNone/>
            </a:pPr>
            <a:endParaRPr lang="en-US" dirty="0" smtClean="0"/>
          </a:p>
        </p:txBody>
      </p:sp>
    </p:spTree>
  </p:cSld>
  <p:clrMapOvr>
    <a:masterClrMapping/>
  </p:clrMapOvr>
  <p:transition>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5029200"/>
          </a:xfrm>
        </p:spPr>
        <p:txBody>
          <a:bodyPr>
            <a:normAutofit fontScale="70000" lnSpcReduction="20000"/>
          </a:bodyPr>
          <a:lstStyle/>
          <a:p>
            <a:pPr lvl="1"/>
            <a:r>
              <a:rPr lang="en-US" dirty="0" smtClean="0"/>
              <a:t>Line of Authority</a:t>
            </a:r>
          </a:p>
          <a:p>
            <a:pPr lvl="2"/>
            <a:r>
              <a:rPr lang="en-US" sz="2400" dirty="0" smtClean="0"/>
              <a:t>A clear chain or authorities from top to bottom level of management</a:t>
            </a:r>
          </a:p>
          <a:p>
            <a:pPr lvl="2"/>
            <a:r>
              <a:rPr lang="en-US" sz="2400" dirty="0" smtClean="0"/>
              <a:t>Scalar Chain</a:t>
            </a:r>
          </a:p>
          <a:p>
            <a:pPr lvl="2"/>
            <a:r>
              <a:rPr lang="en-US" sz="2400" dirty="0" smtClean="0"/>
              <a:t>Authority should be defined at each level of Management and it should flow from top to bottom</a:t>
            </a:r>
          </a:p>
          <a:p>
            <a:pPr lvl="1"/>
            <a:r>
              <a:rPr lang="en-US" dirty="0" smtClean="0"/>
              <a:t>Centralization</a:t>
            </a:r>
          </a:p>
          <a:p>
            <a:pPr lvl="2"/>
            <a:r>
              <a:rPr lang="en-US" sz="2400" dirty="0" smtClean="0"/>
              <a:t>Centralization is the degree to which authority rests at the top level</a:t>
            </a:r>
          </a:p>
          <a:p>
            <a:pPr lvl="2"/>
            <a:r>
              <a:rPr lang="en-US" sz="2400" dirty="0" err="1" smtClean="0"/>
              <a:t>Fayol</a:t>
            </a:r>
            <a:r>
              <a:rPr lang="en-US" sz="2400" dirty="0" smtClean="0"/>
              <a:t> defined Centralization as lowering the importance of subordinates role, where as decentralization is increasing the importance</a:t>
            </a:r>
          </a:p>
          <a:p>
            <a:pPr lvl="2"/>
            <a:r>
              <a:rPr lang="en-US" sz="2400" dirty="0" smtClean="0"/>
              <a:t>Whether determining centralization or decentralization depends upon the specific organization </a:t>
            </a:r>
          </a:p>
          <a:p>
            <a:pPr lvl="1"/>
            <a:r>
              <a:rPr lang="en-US" dirty="0" smtClean="0"/>
              <a:t>Unity of Direction</a:t>
            </a:r>
          </a:p>
          <a:p>
            <a:pPr lvl="2"/>
            <a:r>
              <a:rPr lang="en-US" sz="2400" dirty="0" smtClean="0"/>
              <a:t>The entire organization should be moving towards a common objective in a common direction</a:t>
            </a:r>
          </a:p>
          <a:p>
            <a:pPr lvl="1"/>
            <a:r>
              <a:rPr lang="en-US" dirty="0" smtClean="0"/>
              <a:t>Unity of command</a:t>
            </a:r>
          </a:p>
          <a:p>
            <a:pPr lvl="2"/>
            <a:r>
              <a:rPr lang="en-US" sz="2400" dirty="0" smtClean="0"/>
              <a:t>Employees should have only one boss</a:t>
            </a:r>
          </a:p>
          <a:p>
            <a:pPr lvl="1"/>
            <a:r>
              <a:rPr lang="en-US" dirty="0" smtClean="0"/>
              <a:t>Order</a:t>
            </a:r>
          </a:p>
          <a:p>
            <a:pPr lvl="2"/>
            <a:r>
              <a:rPr lang="en-US" sz="2400" dirty="0" smtClean="0"/>
              <a:t>Each employee is put where they have the most value</a:t>
            </a:r>
          </a:p>
          <a:p>
            <a:pPr lvl="1"/>
            <a:r>
              <a:rPr lang="en-US" dirty="0" smtClean="0"/>
              <a:t>Initiative </a:t>
            </a:r>
          </a:p>
          <a:p>
            <a:pPr lvl="2"/>
            <a:r>
              <a:rPr lang="en-US" sz="2400" dirty="0" smtClean="0"/>
              <a:t>Management should encourage employee initiatives, self direction</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219200"/>
            <a:ext cx="8229600" cy="5105400"/>
          </a:xfrm>
        </p:spPr>
        <p:txBody>
          <a:bodyPr>
            <a:normAutofit fontScale="92500" lnSpcReduction="20000"/>
          </a:bodyPr>
          <a:lstStyle/>
          <a:p>
            <a:pPr lvl="1"/>
            <a:r>
              <a:rPr lang="en-US" dirty="0" smtClean="0"/>
              <a:t>Equity</a:t>
            </a:r>
          </a:p>
          <a:p>
            <a:pPr lvl="2"/>
            <a:r>
              <a:rPr lang="en-US" sz="2400" dirty="0" smtClean="0"/>
              <a:t>Treat all employees fairly in justice and respect</a:t>
            </a:r>
          </a:p>
          <a:p>
            <a:pPr lvl="1"/>
            <a:r>
              <a:rPr lang="en-US" dirty="0" smtClean="0"/>
              <a:t>Remuneration</a:t>
            </a:r>
          </a:p>
          <a:p>
            <a:pPr lvl="2"/>
            <a:r>
              <a:rPr lang="en-US" sz="2400" dirty="0" smtClean="0"/>
              <a:t>Fair rate should be determined for paying worker’s effort </a:t>
            </a:r>
            <a:r>
              <a:rPr lang="en-US" sz="2400" dirty="0" err="1" smtClean="0"/>
              <a:t>keepind</a:t>
            </a:r>
            <a:r>
              <a:rPr lang="en-US" sz="2400" dirty="0" smtClean="0"/>
              <a:t> in mind many variables like, cost of living, qualification, business conditions and the amount of responsibility</a:t>
            </a:r>
          </a:p>
          <a:p>
            <a:pPr lvl="1"/>
            <a:r>
              <a:rPr lang="en-US" dirty="0" smtClean="0"/>
              <a:t>Stability of Tenure</a:t>
            </a:r>
          </a:p>
          <a:p>
            <a:pPr lvl="2"/>
            <a:r>
              <a:rPr lang="en-US" sz="2400" dirty="0" smtClean="0"/>
              <a:t>Long term employment is important for success</a:t>
            </a:r>
          </a:p>
          <a:p>
            <a:pPr lvl="1"/>
            <a:r>
              <a:rPr lang="en-US" dirty="0" smtClean="0"/>
              <a:t>General interest over individual interest</a:t>
            </a:r>
          </a:p>
          <a:p>
            <a:pPr lvl="2"/>
            <a:r>
              <a:rPr lang="en-US" sz="2400" dirty="0" smtClean="0"/>
              <a:t>Importance should be given to the success of the organization rather than individual success</a:t>
            </a:r>
          </a:p>
          <a:p>
            <a:pPr lvl="1"/>
            <a:r>
              <a:rPr lang="en-US" dirty="0" err="1" smtClean="0"/>
              <a:t>Espirit</a:t>
            </a:r>
            <a:r>
              <a:rPr lang="en-US" dirty="0" smtClean="0"/>
              <a:t> de Corps</a:t>
            </a:r>
          </a:p>
          <a:p>
            <a:pPr lvl="2"/>
            <a:r>
              <a:rPr lang="en-US" sz="2400" dirty="0" smtClean="0"/>
              <a:t>“Union is Strength”- refers to harmony and mutual understanding among the members of an organization</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Contingency and System Approach</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Contingency Approach</a:t>
            </a:r>
          </a:p>
          <a:p>
            <a:pPr lvl="1"/>
            <a:r>
              <a:rPr lang="en-US" dirty="0" smtClean="0"/>
              <a:t>An integrative approach, fits together both the theories</a:t>
            </a:r>
          </a:p>
          <a:p>
            <a:pPr lvl="1"/>
            <a:r>
              <a:rPr lang="en-US" dirty="0" smtClean="0"/>
              <a:t>Assumes no single theory is the best, existing ideas must be applied selectively</a:t>
            </a:r>
          </a:p>
          <a:p>
            <a:pPr lvl="1"/>
            <a:r>
              <a:rPr lang="en-US" dirty="0" smtClean="0"/>
              <a:t>It is necessary to determine the situation and circumstances of the organization and choose which theory works the best</a:t>
            </a:r>
          </a:p>
          <a:p>
            <a:r>
              <a:rPr lang="en-US" dirty="0" smtClean="0"/>
              <a:t>System Approach</a:t>
            </a:r>
          </a:p>
          <a:p>
            <a:pPr lvl="1"/>
            <a:r>
              <a:rPr lang="en-US" dirty="0" smtClean="0"/>
              <a:t>Concentrates on the efficient use of the resources available in order to produce the desirable products</a:t>
            </a:r>
          </a:p>
          <a:p>
            <a:pPr lvl="1"/>
            <a:r>
              <a:rPr lang="en-US" dirty="0" smtClean="0"/>
              <a:t>Organization uses inputs, capital, physical and human resources and transforms it into a desirable output</a:t>
            </a:r>
          </a:p>
          <a:p>
            <a:pPr lvl="1"/>
            <a:r>
              <a:rPr lang="en-US" dirty="0" smtClean="0"/>
              <a:t>Necessary to recognize the internal and external environment and the changes in these environment that directly affects </a:t>
            </a:r>
            <a:r>
              <a:rPr lang="en-US" dirty="0" err="1" smtClean="0"/>
              <a:t>thePerformance</a:t>
            </a:r>
            <a:r>
              <a:rPr lang="en-US" dirty="0" smtClean="0"/>
              <a:t> and the production of the services</a:t>
            </a:r>
          </a:p>
          <a:p>
            <a:pPr lvl="1">
              <a:buNone/>
            </a:pPr>
            <a:endParaRPr lang="en-US" dirty="0" smtClean="0"/>
          </a:p>
          <a:p>
            <a:pPr lvl="1"/>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Organization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Single ownership </a:t>
            </a:r>
          </a:p>
          <a:p>
            <a:pPr lvl="1"/>
            <a:r>
              <a:rPr lang="en-US" dirty="0" smtClean="0"/>
              <a:t>Oldest, popular and the simplest form of organization</a:t>
            </a:r>
          </a:p>
          <a:p>
            <a:pPr lvl="1"/>
            <a:r>
              <a:rPr lang="en-US" dirty="0" smtClean="0"/>
              <a:t>Owned and controlled by single person</a:t>
            </a:r>
          </a:p>
          <a:p>
            <a:pPr lvl="1"/>
            <a:r>
              <a:rPr lang="en-US" dirty="0" smtClean="0"/>
              <a:t>Formed to fulfill own goals and use of own resources</a:t>
            </a:r>
          </a:p>
          <a:p>
            <a:pPr lvl="1"/>
            <a:r>
              <a:rPr lang="en-US" dirty="0" smtClean="0"/>
              <a:t>Total control and freedom to run the business in his/her own way </a:t>
            </a:r>
          </a:p>
          <a:p>
            <a:pPr lvl="1"/>
            <a:r>
              <a:rPr lang="en-US" dirty="0" smtClean="0"/>
              <a:t>Bears any profit or loss by himself, so total risk on the owner</a:t>
            </a:r>
          </a:p>
          <a:p>
            <a:pPr lvl="1"/>
            <a:r>
              <a:rPr lang="en-US" dirty="0" smtClean="0"/>
              <a:t>Usually the profit motive</a:t>
            </a:r>
          </a:p>
          <a:p>
            <a:pPr lvl="1"/>
            <a:r>
              <a:rPr lang="en-US" dirty="0" smtClean="0"/>
              <a:t>Unlimited Liability, owner assumes all the debts. In any case of the failure of the business, the owner will be required to sell off the property, business as well as personal ones to pay off the debts </a:t>
            </a:r>
          </a:p>
          <a:p>
            <a:pPr lvl="1"/>
            <a:r>
              <a:rPr lang="en-US" dirty="0" smtClean="0"/>
              <a:t>Government has no control over the business, but it is run under legal laws and jurisdiction</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Advantages of Single Ownership</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Easy to form and Dissolve</a:t>
            </a:r>
          </a:p>
          <a:p>
            <a:pPr lvl="1"/>
            <a:r>
              <a:rPr lang="en-US" dirty="0" smtClean="0"/>
              <a:t>Since single owned, it is easy to start or even stop the business as per the comfort of the proprietor</a:t>
            </a:r>
          </a:p>
          <a:p>
            <a:pPr lvl="1"/>
            <a:r>
              <a:rPr lang="en-US" dirty="0" smtClean="0"/>
              <a:t>No permission from anyone is required</a:t>
            </a:r>
          </a:p>
          <a:p>
            <a:r>
              <a:rPr lang="en-US" dirty="0" smtClean="0"/>
              <a:t> Easy to manage</a:t>
            </a:r>
          </a:p>
          <a:p>
            <a:pPr lvl="1"/>
            <a:r>
              <a:rPr lang="en-US" dirty="0" smtClean="0"/>
              <a:t>Since there is no confusion and there is a full control, there will be less conflict and the organization will be easy to manage</a:t>
            </a:r>
          </a:p>
          <a:p>
            <a:r>
              <a:rPr lang="en-US" dirty="0" smtClean="0"/>
              <a:t> Direct motivation</a:t>
            </a:r>
          </a:p>
          <a:p>
            <a:pPr lvl="1"/>
            <a:r>
              <a:rPr lang="en-US" dirty="0" smtClean="0"/>
              <a:t>Since the profit or loss is wholly </a:t>
            </a:r>
            <a:r>
              <a:rPr lang="en-US" dirty="0" err="1" smtClean="0"/>
              <a:t>beared</a:t>
            </a:r>
            <a:r>
              <a:rPr lang="en-US" dirty="0" smtClean="0"/>
              <a:t> by the owner himself, the owner knows the more he works or looks after his performance , the more money he will make</a:t>
            </a:r>
          </a:p>
          <a:p>
            <a:r>
              <a:rPr lang="en-US" dirty="0" smtClean="0"/>
              <a:t> Absolute control</a:t>
            </a:r>
          </a:p>
          <a:p>
            <a:pPr lvl="1"/>
            <a:r>
              <a:rPr lang="en-US" dirty="0" smtClean="0"/>
              <a:t>The owner has the full control over the business and is able to make any changes as per his will</a:t>
            </a:r>
          </a:p>
          <a:p>
            <a:pPr lvl="1"/>
            <a:endParaRPr lang="en-US" dirty="0" smtClean="0"/>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8229600" cy="5105400"/>
          </a:xfrm>
        </p:spPr>
        <p:txBody>
          <a:bodyPr>
            <a:normAutofit fontScale="92500" lnSpcReduction="10000"/>
          </a:bodyPr>
          <a:lstStyle/>
          <a:p>
            <a:r>
              <a:rPr lang="en-US" dirty="0" smtClean="0"/>
              <a:t>Business secrecy</a:t>
            </a:r>
          </a:p>
          <a:p>
            <a:pPr lvl="1"/>
            <a:r>
              <a:rPr lang="en-US" dirty="0" smtClean="0"/>
              <a:t>The owner has the advantage of not sharing any of his business trade and secrets with anyone else</a:t>
            </a:r>
          </a:p>
          <a:p>
            <a:pPr lvl="1"/>
            <a:r>
              <a:rPr lang="en-US" dirty="0" smtClean="0"/>
              <a:t>No risk of any leakage of the business secrets since the owner is in full control and he is the only one to be affected by any wrong doings</a:t>
            </a:r>
          </a:p>
          <a:p>
            <a:r>
              <a:rPr lang="en-US" dirty="0" smtClean="0"/>
              <a:t> Promptness in decision making</a:t>
            </a:r>
          </a:p>
          <a:p>
            <a:pPr lvl="1"/>
            <a:r>
              <a:rPr lang="en-US" dirty="0" smtClean="0"/>
              <a:t>No need to discuss any changes that need to be brought with anyone else</a:t>
            </a:r>
          </a:p>
          <a:p>
            <a:pPr lvl="1"/>
            <a:r>
              <a:rPr lang="en-US" dirty="0" smtClean="0"/>
              <a:t>Freeness to imply any talents or special knowledge </a:t>
            </a:r>
          </a:p>
          <a:p>
            <a:r>
              <a:rPr lang="en-US" dirty="0" smtClean="0"/>
              <a:t> Flexibility in operation</a:t>
            </a:r>
          </a:p>
          <a:p>
            <a:pPr lvl="1"/>
            <a:r>
              <a:rPr lang="en-US" dirty="0" smtClean="0"/>
              <a:t>Since single owned, the owner makes all the decisions, takes all the risks, does all the important work, specify tasks to the employees and thus the business is easy to operate</a:t>
            </a:r>
          </a:p>
          <a:p>
            <a:pPr lvl="1"/>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Personal relation with customers and employees</a:t>
            </a:r>
          </a:p>
          <a:p>
            <a:pPr lvl="1"/>
            <a:r>
              <a:rPr lang="en-US" dirty="0" smtClean="0"/>
              <a:t>No medium level between the owner and lower level employees, direct coordination</a:t>
            </a:r>
          </a:p>
          <a:p>
            <a:pPr lvl="1"/>
            <a:r>
              <a:rPr lang="en-US" dirty="0" smtClean="0"/>
              <a:t>Happy customer and happy employee means a happy result in the business</a:t>
            </a:r>
          </a:p>
          <a:p>
            <a:pPr lvl="1"/>
            <a:r>
              <a:rPr lang="en-US" dirty="0" smtClean="0"/>
              <a:t>Direct involvement with the customers and employee is a great advantage and increases the efficiency and productivity</a:t>
            </a:r>
          </a:p>
          <a:p>
            <a:pPr lvl="1"/>
            <a:r>
              <a:rPr lang="en-US" dirty="0" smtClean="0"/>
              <a:t>Direct monitor of the changes in the external needs, environment as well as the behavior of the employees</a:t>
            </a:r>
          </a:p>
          <a:p>
            <a:r>
              <a:rPr lang="en-US" dirty="0" smtClean="0"/>
              <a:t> Limited government control</a:t>
            </a:r>
          </a:p>
          <a:p>
            <a:pPr lvl="1"/>
            <a:r>
              <a:rPr lang="en-US" dirty="0" smtClean="0"/>
              <a:t>Since it is a privately owned organization, there is a minimum or limited involvement of the government</a:t>
            </a:r>
          </a:p>
          <a:p>
            <a:pPr lvl="1"/>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Disadvantages of Single Ownership</a:t>
            </a:r>
            <a:endParaRPr lang="en-US" dirty="0"/>
          </a:p>
        </p:txBody>
      </p:sp>
      <p:sp>
        <p:nvSpPr>
          <p:cNvPr id="3" name="Content Placeholder 2"/>
          <p:cNvSpPr>
            <a:spLocks noGrp="1"/>
          </p:cNvSpPr>
          <p:nvPr>
            <p:ph idx="1"/>
          </p:nvPr>
        </p:nvSpPr>
        <p:spPr/>
        <p:txBody>
          <a:bodyPr>
            <a:normAutofit fontScale="92500"/>
          </a:bodyPr>
          <a:lstStyle/>
          <a:p>
            <a:r>
              <a:rPr lang="en-US" dirty="0" smtClean="0"/>
              <a:t>Limited Financial resources</a:t>
            </a:r>
          </a:p>
          <a:p>
            <a:pPr lvl="1"/>
            <a:r>
              <a:rPr lang="en-US" dirty="0" smtClean="0"/>
              <a:t>Since it is single owned, it is difficult to raise a large amount of capital</a:t>
            </a:r>
          </a:p>
          <a:p>
            <a:r>
              <a:rPr lang="en-US" dirty="0" smtClean="0"/>
              <a:t>Limited managerial ability and skills</a:t>
            </a:r>
          </a:p>
          <a:p>
            <a:pPr lvl="1"/>
            <a:r>
              <a:rPr lang="en-US" dirty="0" smtClean="0"/>
              <a:t>Business has different aspects, requires production skills, marketing skills, Human resource, financial skills</a:t>
            </a:r>
          </a:p>
          <a:p>
            <a:pPr lvl="1"/>
            <a:r>
              <a:rPr lang="en-US" dirty="0" smtClean="0"/>
              <a:t>One person doesn’t necessarily be well informed in all these aspects, thus difficulty will occur</a:t>
            </a:r>
          </a:p>
          <a:p>
            <a:r>
              <a:rPr lang="en-US" dirty="0" smtClean="0"/>
              <a:t> Uncertain duration</a:t>
            </a:r>
          </a:p>
          <a:p>
            <a:pPr lvl="1"/>
            <a:r>
              <a:rPr lang="en-US" dirty="0" smtClean="0"/>
              <a:t>If anything is to happen to the owner, natural or accidental, or the loss of funds will force the business to collapse</a:t>
            </a:r>
          </a:p>
          <a:p>
            <a:pPr>
              <a:buNone/>
            </a:pPr>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Unlimited Profit Oriented</a:t>
            </a:r>
          </a:p>
          <a:p>
            <a:pPr lvl="1"/>
            <a:r>
              <a:rPr lang="en-US" dirty="0" smtClean="0"/>
              <a:t>Prone to the misuse of unlimited rights to profit</a:t>
            </a:r>
          </a:p>
          <a:p>
            <a:pPr lvl="1"/>
            <a:r>
              <a:rPr lang="en-US" dirty="0" smtClean="0"/>
              <a:t>Fluctuation in the charges to the customer and the quality of the product might hamper the loyalty of customers</a:t>
            </a:r>
          </a:p>
          <a:p>
            <a:r>
              <a:rPr lang="en-US" dirty="0" smtClean="0"/>
              <a:t> Unlimited Liability</a:t>
            </a:r>
          </a:p>
          <a:p>
            <a:pPr lvl="1"/>
            <a:r>
              <a:rPr lang="en-US" dirty="0" smtClean="0"/>
              <a:t>owner assumes all the debts</a:t>
            </a:r>
          </a:p>
          <a:p>
            <a:pPr lvl="1"/>
            <a:r>
              <a:rPr lang="en-US" dirty="0" smtClean="0"/>
              <a:t> In any case of the failure of the business, the owner will be required to sell off the property, business as well as personal ones to pay off the debts</a:t>
            </a:r>
          </a:p>
          <a:p>
            <a:r>
              <a:rPr lang="en-US" dirty="0" smtClean="0"/>
              <a:t>Health </a:t>
            </a:r>
            <a:r>
              <a:rPr lang="en-US" smtClean="0"/>
              <a:t>Issues/Time Management</a:t>
            </a:r>
          </a:p>
          <a:p>
            <a:endParaRPr lang="en-US" smtClean="0"/>
          </a:p>
          <a:p>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 Organization</a:t>
            </a:r>
            <a:endParaRPr lang="en-US" dirty="0"/>
          </a:p>
        </p:txBody>
      </p:sp>
      <p:sp>
        <p:nvSpPr>
          <p:cNvPr id="3" name="Content Placeholder 2"/>
          <p:cNvSpPr>
            <a:spLocks noGrp="1"/>
          </p:cNvSpPr>
          <p:nvPr>
            <p:ph idx="1"/>
          </p:nvPr>
        </p:nvSpPr>
        <p:spPr/>
        <p:txBody>
          <a:bodyPr/>
          <a:lstStyle/>
          <a:p>
            <a:r>
              <a:rPr lang="en-US" dirty="0" smtClean="0"/>
              <a:t>Is formed when two or more people join hands to work together, sharing equally the profit and loss</a:t>
            </a:r>
          </a:p>
          <a:p>
            <a:r>
              <a:rPr lang="en-US" dirty="0" smtClean="0"/>
              <a:t>Increases the resources, capital, skills and manpower</a:t>
            </a:r>
          </a:p>
          <a:p>
            <a:r>
              <a:rPr lang="en-US" dirty="0" smtClean="0"/>
              <a:t>Formed with the mutual understanding between the partners</a:t>
            </a:r>
          </a:p>
          <a:p>
            <a:r>
              <a:rPr lang="en-US" dirty="0" smtClean="0"/>
              <a:t>Terms and conditions are mentioned in a partnership agreement known as partnership deed</a:t>
            </a:r>
          </a:p>
          <a:p>
            <a:r>
              <a:rPr lang="en-US" dirty="0" smtClean="0"/>
              <a:t>Usually established in profitable ventures</a:t>
            </a:r>
          </a:p>
          <a:p>
            <a:r>
              <a:rPr lang="en-US" dirty="0" smtClean="0"/>
              <a:t>Private organization</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an Organization</a:t>
            </a:r>
            <a:endParaRPr lang="en-US" dirty="0"/>
          </a:p>
        </p:txBody>
      </p:sp>
      <p:sp>
        <p:nvSpPr>
          <p:cNvPr id="3" name="Content Placeholder 2"/>
          <p:cNvSpPr>
            <a:spLocks noGrp="1"/>
          </p:cNvSpPr>
          <p:nvPr>
            <p:ph idx="1"/>
          </p:nvPr>
        </p:nvSpPr>
        <p:spPr/>
        <p:txBody>
          <a:bodyPr/>
          <a:lstStyle/>
          <a:p>
            <a:r>
              <a:rPr lang="en-US" dirty="0" smtClean="0"/>
              <a:t>People work together to achieve certain goals</a:t>
            </a:r>
          </a:p>
          <a:p>
            <a:r>
              <a:rPr lang="en-US" dirty="0" smtClean="0"/>
              <a:t>When organized, they can have better performances </a:t>
            </a:r>
          </a:p>
          <a:p>
            <a:r>
              <a:rPr lang="en-US" dirty="0" smtClean="0"/>
              <a:t>Fulfill basic needs</a:t>
            </a:r>
          </a:p>
          <a:p>
            <a:r>
              <a:rPr lang="en-US" dirty="0" smtClean="0"/>
              <a:t>Its better to work in group than work alone</a:t>
            </a:r>
          </a:p>
          <a:p>
            <a:r>
              <a:rPr lang="en-US" dirty="0" smtClean="0"/>
              <a:t>Better resources, diverse views and knowledge, more experiences, great potentials</a:t>
            </a:r>
            <a:endParaRPr lang="en-US" dirty="0"/>
          </a:p>
        </p:txBody>
      </p:sp>
    </p:spTree>
  </p:cSld>
  <p:clrMapOvr>
    <a:masterClrMapping/>
  </p:clrMapOvr>
  <p:transition>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Advantages of Partnership Organization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Easy to form and dissolve</a:t>
            </a:r>
          </a:p>
          <a:p>
            <a:pPr lvl="1"/>
            <a:r>
              <a:rPr lang="en-US" dirty="0" smtClean="0"/>
              <a:t>Can be formed without much legal formalities</a:t>
            </a:r>
          </a:p>
          <a:p>
            <a:pPr lvl="1"/>
            <a:r>
              <a:rPr lang="en-US" dirty="0" smtClean="0"/>
              <a:t>Easy to dissolve as well, with the mutual consent of the partners</a:t>
            </a:r>
          </a:p>
          <a:p>
            <a:r>
              <a:rPr lang="en-US" dirty="0" smtClean="0"/>
              <a:t>Large Resources</a:t>
            </a:r>
          </a:p>
          <a:p>
            <a:pPr lvl="1"/>
            <a:r>
              <a:rPr lang="en-US" dirty="0" smtClean="0"/>
              <a:t>Depending upon the number of co-partners, large capital can be raised</a:t>
            </a:r>
          </a:p>
          <a:p>
            <a:pPr lvl="1"/>
            <a:r>
              <a:rPr lang="en-US" dirty="0" smtClean="0"/>
              <a:t>More resources and funds than single ownership organization</a:t>
            </a:r>
          </a:p>
          <a:p>
            <a:r>
              <a:rPr lang="en-US" dirty="0" smtClean="0"/>
              <a:t> Better skills and ability</a:t>
            </a:r>
          </a:p>
          <a:p>
            <a:pPr lvl="1"/>
            <a:r>
              <a:rPr lang="en-US" dirty="0" smtClean="0"/>
              <a:t>Certainly more people involved means diversity in the skills and ability</a:t>
            </a:r>
          </a:p>
          <a:p>
            <a:pPr lvl="1"/>
            <a:r>
              <a:rPr lang="en-US" dirty="0" smtClean="0"/>
              <a:t>Wider range of knowledge</a:t>
            </a:r>
          </a:p>
          <a:p>
            <a:r>
              <a:rPr lang="en-US" dirty="0" smtClean="0"/>
              <a:t>Quick decisions</a:t>
            </a:r>
          </a:p>
          <a:p>
            <a:pPr lvl="1"/>
            <a:r>
              <a:rPr lang="en-US" dirty="0" smtClean="0"/>
              <a:t>Partners can meet in person to take quick decisions</a:t>
            </a:r>
          </a:p>
          <a:p>
            <a:pPr lvl="1"/>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Disadvantages of Partnership Organization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Instability in business</a:t>
            </a:r>
          </a:p>
          <a:p>
            <a:pPr lvl="1"/>
            <a:r>
              <a:rPr lang="en-US" dirty="0" smtClean="0"/>
              <a:t>Since more than one person is involved, it is not necessary there will be mutual understanding in the relationship</a:t>
            </a:r>
          </a:p>
          <a:p>
            <a:pPr lvl="1"/>
            <a:r>
              <a:rPr lang="en-US" dirty="0" smtClean="0"/>
              <a:t>Conflict between the partners may cause instability in business</a:t>
            </a:r>
          </a:p>
          <a:p>
            <a:r>
              <a:rPr lang="en-US" dirty="0" smtClean="0"/>
              <a:t> Liability</a:t>
            </a:r>
          </a:p>
          <a:p>
            <a:pPr lvl="1"/>
            <a:r>
              <a:rPr lang="en-US" dirty="0" smtClean="0"/>
              <a:t>All Partners are liable for the actions of other partners</a:t>
            </a:r>
          </a:p>
          <a:p>
            <a:pPr lvl="1"/>
            <a:r>
              <a:rPr lang="en-US" dirty="0" smtClean="0"/>
              <a:t>If for some reason business fails, the partner with even the minimum investment may be liable to pay off all debts if the partners are not able to pay</a:t>
            </a:r>
          </a:p>
          <a:p>
            <a:r>
              <a:rPr lang="en-US" dirty="0" smtClean="0"/>
              <a:t>Misunderstanding</a:t>
            </a:r>
          </a:p>
          <a:p>
            <a:pPr lvl="1"/>
            <a:r>
              <a:rPr lang="en-US" dirty="0" smtClean="0"/>
              <a:t>Since more people are involved, confusions and misunderstanding can occur</a:t>
            </a:r>
          </a:p>
          <a:p>
            <a:pPr lvl="1"/>
            <a:r>
              <a:rPr lang="en-US" dirty="0" smtClean="0"/>
              <a:t>Decisions needs to be shared, not always brings up the best interest</a:t>
            </a:r>
          </a:p>
          <a:p>
            <a:pPr lvl="1"/>
            <a:r>
              <a:rPr lang="en-US" dirty="0" smtClean="0"/>
              <a:t>Profits and loss are shared as per the investment, some partner can put in more time to the business, some may not be able to put more time</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Joint Stock Organization</a:t>
            </a:r>
            <a:endParaRPr lang="en-US" dirty="0"/>
          </a:p>
        </p:txBody>
      </p:sp>
      <p:sp>
        <p:nvSpPr>
          <p:cNvPr id="3" name="Content Placeholder 2"/>
          <p:cNvSpPr>
            <a:spLocks noGrp="1"/>
          </p:cNvSpPr>
          <p:nvPr>
            <p:ph idx="1"/>
          </p:nvPr>
        </p:nvSpPr>
        <p:spPr/>
        <p:txBody>
          <a:bodyPr>
            <a:normAutofit lnSpcReduction="10000"/>
          </a:bodyPr>
          <a:lstStyle/>
          <a:p>
            <a:r>
              <a:rPr lang="en-US" dirty="0" smtClean="0"/>
              <a:t>Association of individuals for the purpose of carrying on some trade or business</a:t>
            </a:r>
          </a:p>
          <a:p>
            <a:r>
              <a:rPr lang="en-US" dirty="0" smtClean="0"/>
              <a:t>Also known as corporations or limited companies</a:t>
            </a:r>
          </a:p>
          <a:p>
            <a:r>
              <a:rPr lang="en-US" dirty="0" smtClean="0"/>
              <a:t>Capital is collected by selling shares to different people, known as share holders</a:t>
            </a:r>
          </a:p>
          <a:p>
            <a:r>
              <a:rPr lang="en-US" dirty="0" smtClean="0"/>
              <a:t>Certificate of shares are provided to the share holders, flexibility of selling or transferring shares </a:t>
            </a:r>
          </a:p>
          <a:p>
            <a:r>
              <a:rPr lang="en-US" dirty="0" smtClean="0"/>
              <a:t>Profit is shared as per the proportion of the shares</a:t>
            </a:r>
          </a:p>
          <a:p>
            <a:r>
              <a:rPr lang="en-US" dirty="0" smtClean="0"/>
              <a:t>Company is managed by board of directors, chose during the Annual General Meeting</a:t>
            </a:r>
          </a:p>
          <a:p>
            <a:endParaRPr lang="en-US" dirty="0" smtClean="0"/>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Joint Stock</a:t>
            </a:r>
            <a:endParaRPr lang="en-US" dirty="0"/>
          </a:p>
        </p:txBody>
      </p:sp>
      <p:sp>
        <p:nvSpPr>
          <p:cNvPr id="3" name="Content Placeholder 2"/>
          <p:cNvSpPr>
            <a:spLocks noGrp="1"/>
          </p:cNvSpPr>
          <p:nvPr>
            <p:ph idx="1"/>
          </p:nvPr>
        </p:nvSpPr>
        <p:spPr>
          <a:xfrm>
            <a:off x="457200" y="1905000"/>
            <a:ext cx="8229600" cy="4389120"/>
          </a:xfrm>
        </p:spPr>
        <p:txBody>
          <a:bodyPr>
            <a:normAutofit fontScale="85000" lnSpcReduction="20000"/>
          </a:bodyPr>
          <a:lstStyle/>
          <a:p>
            <a:r>
              <a:rPr lang="en-US" dirty="0" smtClean="0"/>
              <a:t>Large Financial resources</a:t>
            </a:r>
          </a:p>
          <a:p>
            <a:pPr lvl="1"/>
            <a:r>
              <a:rPr lang="en-US" dirty="0" smtClean="0"/>
              <a:t>Since capital is collected from large number of share holders, unlimited funds can be collected</a:t>
            </a:r>
          </a:p>
          <a:p>
            <a:pPr lvl="1"/>
            <a:r>
              <a:rPr lang="en-US" dirty="0" smtClean="0"/>
              <a:t>Fresh shares can be issued to meet the financial requirements</a:t>
            </a:r>
          </a:p>
          <a:p>
            <a:r>
              <a:rPr lang="en-US" dirty="0" smtClean="0"/>
              <a:t> Limited Liability</a:t>
            </a:r>
          </a:p>
          <a:p>
            <a:pPr lvl="1"/>
            <a:r>
              <a:rPr lang="en-US" dirty="0" smtClean="0"/>
              <a:t>Liability is limited to the face value of the shares the shareholders own</a:t>
            </a:r>
          </a:p>
          <a:p>
            <a:pPr lvl="1"/>
            <a:r>
              <a:rPr lang="en-US" dirty="0" smtClean="0"/>
              <a:t>No shareholders needs to pay anything more than the value of the share they own</a:t>
            </a:r>
          </a:p>
          <a:p>
            <a:pPr lvl="1"/>
            <a:r>
              <a:rPr lang="en-US" dirty="0" smtClean="0"/>
              <a:t>Main reason, people are interested in venturing, and the success of this kind of organization</a:t>
            </a:r>
          </a:p>
          <a:p>
            <a:r>
              <a:rPr lang="en-US" dirty="0" smtClean="0"/>
              <a:t> Transferability of Shares</a:t>
            </a:r>
          </a:p>
          <a:p>
            <a:pPr lvl="1"/>
            <a:r>
              <a:rPr lang="en-US" dirty="0" smtClean="0"/>
              <a:t>Shareholders can sell or transfer their shares as per their convenience</a:t>
            </a:r>
          </a:p>
          <a:p>
            <a:pPr lvl="1"/>
            <a:r>
              <a:rPr lang="en-US" dirty="0" smtClean="0"/>
              <a:t>Brings liquidity to the investors</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8229600" cy="5105400"/>
          </a:xfrm>
        </p:spPr>
        <p:txBody>
          <a:bodyPr>
            <a:normAutofit fontScale="92500" lnSpcReduction="10000"/>
          </a:bodyPr>
          <a:lstStyle/>
          <a:p>
            <a:r>
              <a:rPr lang="en-US" dirty="0" smtClean="0"/>
              <a:t>Continuity of Existence</a:t>
            </a:r>
          </a:p>
          <a:p>
            <a:pPr lvl="1"/>
            <a:r>
              <a:rPr lang="en-US" dirty="0" smtClean="0"/>
              <a:t>Organization is not affected by the death of certain shareholders, since the shares are transferrable</a:t>
            </a:r>
          </a:p>
          <a:p>
            <a:pPr lvl="1"/>
            <a:r>
              <a:rPr lang="en-US" dirty="0" smtClean="0"/>
              <a:t>Since general public are the shareholders, brings more confidence in the existence of the organization</a:t>
            </a:r>
          </a:p>
          <a:p>
            <a:r>
              <a:rPr lang="en-US" dirty="0" smtClean="0"/>
              <a:t>Efficient Management</a:t>
            </a:r>
          </a:p>
          <a:p>
            <a:pPr lvl="1"/>
            <a:r>
              <a:rPr lang="en-US" dirty="0" smtClean="0"/>
              <a:t>With the financial strength, company can afford to hire professional help when needed</a:t>
            </a:r>
          </a:p>
          <a:p>
            <a:pPr lvl="1"/>
            <a:r>
              <a:rPr lang="en-US" dirty="0" smtClean="0"/>
              <a:t>The people in charge are mostly experienced and talented people taking high salaries</a:t>
            </a:r>
          </a:p>
          <a:p>
            <a:r>
              <a:rPr lang="en-US" dirty="0" smtClean="0"/>
              <a:t>Social Benefits</a:t>
            </a:r>
          </a:p>
          <a:p>
            <a:pPr lvl="1"/>
            <a:r>
              <a:rPr lang="en-US" dirty="0" smtClean="0"/>
              <a:t>Creates employment opportunities, good products and services</a:t>
            </a:r>
          </a:p>
          <a:p>
            <a:pPr lvl="1"/>
            <a:r>
              <a:rPr lang="en-US" dirty="0" smtClean="0"/>
              <a:t>Creates investment opportunities for general public</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95400"/>
            <a:ext cx="8229600" cy="5029200"/>
          </a:xfrm>
        </p:spPr>
        <p:txBody>
          <a:bodyPr>
            <a:normAutofit lnSpcReduction="10000"/>
          </a:bodyPr>
          <a:lstStyle/>
          <a:p>
            <a:r>
              <a:rPr lang="en-US" dirty="0" smtClean="0"/>
              <a:t>Economies of large scale production</a:t>
            </a:r>
          </a:p>
          <a:p>
            <a:pPr lvl="1"/>
            <a:r>
              <a:rPr lang="en-US" dirty="0" smtClean="0"/>
              <a:t>With the financial strength, company can undertake large scale production</a:t>
            </a:r>
          </a:p>
          <a:p>
            <a:pPr lvl="1"/>
            <a:r>
              <a:rPr lang="en-US" dirty="0" smtClean="0"/>
              <a:t>Thus enables a company to produce quality products at lower costs and the public can enjoy the benefits</a:t>
            </a:r>
          </a:p>
          <a:p>
            <a:pPr lvl="1"/>
            <a:r>
              <a:rPr lang="en-US" dirty="0" smtClean="0"/>
              <a:t>Helps develop the economics of the country</a:t>
            </a:r>
          </a:p>
          <a:p>
            <a:r>
              <a:rPr lang="en-US" dirty="0" smtClean="0"/>
              <a:t>Public confidence</a:t>
            </a:r>
          </a:p>
          <a:p>
            <a:pPr lvl="1"/>
            <a:r>
              <a:rPr lang="en-US" dirty="0" smtClean="0"/>
              <a:t>Everything is out in the public, how the company is performing, is it making profit or not</a:t>
            </a:r>
          </a:p>
          <a:p>
            <a:pPr lvl="1"/>
            <a:r>
              <a:rPr lang="en-US" dirty="0" smtClean="0"/>
              <a:t>Audit reports are yearly conducted by the government and are published in the public platform</a:t>
            </a:r>
          </a:p>
          <a:p>
            <a:pPr lvl="1"/>
            <a:r>
              <a:rPr lang="en-US" dirty="0" smtClean="0"/>
              <a:t>Easy access of the loans from other institutions as well as the government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Difficulty in Formation</a:t>
            </a:r>
          </a:p>
          <a:p>
            <a:pPr lvl="1"/>
            <a:r>
              <a:rPr lang="en-US" dirty="0" smtClean="0"/>
              <a:t>Corporation are not easy to form, requires a lot of legal hassles, lots of paper work</a:t>
            </a:r>
          </a:p>
          <a:p>
            <a:pPr lvl="1"/>
            <a:r>
              <a:rPr lang="en-US" dirty="0" smtClean="0"/>
              <a:t>Lot of people need to show interest to form, shares need to be sold in the certain time</a:t>
            </a:r>
          </a:p>
          <a:p>
            <a:pPr lvl="1"/>
            <a:r>
              <a:rPr lang="en-US" dirty="0" smtClean="0"/>
              <a:t>Very lengthy and expensive process</a:t>
            </a:r>
          </a:p>
          <a:p>
            <a:r>
              <a:rPr lang="en-US" dirty="0" smtClean="0"/>
              <a:t>Lack of personal interest</a:t>
            </a:r>
          </a:p>
          <a:p>
            <a:pPr lvl="1"/>
            <a:r>
              <a:rPr lang="en-US" dirty="0" smtClean="0"/>
              <a:t>There are shareholders who invest, board of directors who work on a commission basis, and there are managers and employees who work in salary basis</a:t>
            </a:r>
          </a:p>
          <a:p>
            <a:pPr lvl="1"/>
            <a:r>
              <a:rPr lang="en-US" dirty="0" smtClean="0"/>
              <a:t>Shareholders don’t have much of the say in the operation of the organization</a:t>
            </a:r>
          </a:p>
          <a:p>
            <a:pPr lvl="1"/>
            <a:r>
              <a:rPr lang="en-US" dirty="0" smtClean="0"/>
              <a:t>Lack of personal interest and effort from the directors</a:t>
            </a:r>
          </a:p>
          <a:p>
            <a:pPr lvl="1"/>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4953000"/>
          </a:xfrm>
        </p:spPr>
        <p:txBody>
          <a:bodyPr>
            <a:normAutofit fontScale="92500" lnSpcReduction="20000"/>
          </a:bodyPr>
          <a:lstStyle/>
          <a:p>
            <a:r>
              <a:rPr lang="en-US" dirty="0" smtClean="0"/>
              <a:t>Lack of Secrecy</a:t>
            </a:r>
          </a:p>
          <a:p>
            <a:pPr lvl="1"/>
            <a:r>
              <a:rPr lang="en-US" dirty="0" smtClean="0"/>
              <a:t>Everything is out in the public, the audit reports</a:t>
            </a:r>
          </a:p>
          <a:p>
            <a:pPr lvl="1"/>
            <a:r>
              <a:rPr lang="en-US" dirty="0" smtClean="0"/>
              <a:t>All the operations are predetermined in the board meetings</a:t>
            </a:r>
          </a:p>
          <a:p>
            <a:pPr lvl="1"/>
            <a:r>
              <a:rPr lang="en-US" dirty="0" smtClean="0"/>
              <a:t>Difficult to maintain business secrecy as compared to the private organizations</a:t>
            </a:r>
          </a:p>
          <a:p>
            <a:r>
              <a:rPr lang="en-US" dirty="0" smtClean="0"/>
              <a:t>Delay in Decision Making</a:t>
            </a:r>
          </a:p>
          <a:p>
            <a:pPr lvl="1"/>
            <a:r>
              <a:rPr lang="en-US" dirty="0" smtClean="0"/>
              <a:t>All the decisions are to be made by the board of directors</a:t>
            </a:r>
          </a:p>
          <a:p>
            <a:pPr lvl="1"/>
            <a:r>
              <a:rPr lang="en-US" dirty="0" smtClean="0"/>
              <a:t>Time consuming and the meetings are not always easy to set</a:t>
            </a:r>
          </a:p>
          <a:p>
            <a:pPr lvl="1"/>
            <a:r>
              <a:rPr lang="en-US" dirty="0" smtClean="0"/>
              <a:t>Delay in the decision making can cause the loss of many business opportunities</a:t>
            </a:r>
          </a:p>
          <a:p>
            <a:r>
              <a:rPr lang="en-US" dirty="0" smtClean="0"/>
              <a:t>Excessive government Regulations</a:t>
            </a:r>
          </a:p>
          <a:p>
            <a:pPr lvl="1"/>
            <a:r>
              <a:rPr lang="en-US" dirty="0" smtClean="0"/>
              <a:t>All reports are to be par with the government laws and regulation</a:t>
            </a:r>
          </a:p>
          <a:p>
            <a:pPr lvl="1"/>
            <a:r>
              <a:rPr lang="en-US" dirty="0" smtClean="0"/>
              <a:t>Lots of resources and time are consumed, complying the law</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lstStyle/>
          <a:p>
            <a:r>
              <a:rPr lang="en-US" dirty="0" smtClean="0"/>
              <a:t>Cooperative Societies</a:t>
            </a:r>
            <a:endParaRPr lang="en-US" dirty="0"/>
          </a:p>
        </p:txBody>
      </p:sp>
      <p:sp>
        <p:nvSpPr>
          <p:cNvPr id="3" name="Content Placeholder 2"/>
          <p:cNvSpPr>
            <a:spLocks noGrp="1"/>
          </p:cNvSpPr>
          <p:nvPr>
            <p:ph idx="1"/>
          </p:nvPr>
        </p:nvSpPr>
        <p:spPr>
          <a:xfrm>
            <a:off x="457200" y="1600200"/>
            <a:ext cx="8229600" cy="4724400"/>
          </a:xfrm>
        </p:spPr>
        <p:txBody>
          <a:bodyPr>
            <a:normAutofit fontScale="70000" lnSpcReduction="20000"/>
          </a:bodyPr>
          <a:lstStyle/>
          <a:p>
            <a:r>
              <a:rPr lang="en-US" dirty="0" smtClean="0"/>
              <a:t>Different from other companies as it is not primarily formed for profit motive but as rendering services to its members in particular and to the society in general</a:t>
            </a:r>
          </a:p>
          <a:p>
            <a:r>
              <a:rPr lang="en-US" dirty="0" smtClean="0"/>
              <a:t>Voluntary association of individuals for their mutual, social and economical and cultural benefit</a:t>
            </a:r>
          </a:p>
          <a:p>
            <a:r>
              <a:rPr lang="en-US" dirty="0" smtClean="0"/>
              <a:t>At least 10 members and no more than 100, membership is open to anyone </a:t>
            </a:r>
          </a:p>
          <a:p>
            <a:r>
              <a:rPr lang="en-US" dirty="0" smtClean="0"/>
              <a:t>Created with the association of members of the community, usually the ones with the limited resources, to self promote their own products and services</a:t>
            </a:r>
          </a:p>
          <a:p>
            <a:pPr marL="274320" lvl="1" indent="-274320">
              <a:buClr>
                <a:schemeClr val="accent3"/>
              </a:buClr>
              <a:buSzPct val="95000"/>
            </a:pPr>
            <a:r>
              <a:rPr lang="en-US" dirty="0" smtClean="0"/>
              <a:t>Normally formed so individuals and small businesses can benefit from being a part of  a larger group</a:t>
            </a:r>
          </a:p>
          <a:p>
            <a:r>
              <a:rPr lang="en-US" dirty="0" smtClean="0"/>
              <a:t>Part of the capital is procured from its members and rest through government loans and grants</a:t>
            </a:r>
          </a:p>
          <a:p>
            <a:r>
              <a:rPr lang="en-US" dirty="0" smtClean="0"/>
              <a:t>Formed on the basis of self help, self responsibility, democracy, equality</a:t>
            </a:r>
          </a:p>
          <a:p>
            <a:r>
              <a:rPr lang="en-US" dirty="0" smtClean="0"/>
              <a:t>Management committee is elected by members on the basis of “One Man One Vote "regardless of the number of shares owned by am individual</a:t>
            </a:r>
          </a:p>
          <a:p>
            <a:r>
              <a:rPr lang="en-US" dirty="0" smtClean="0"/>
              <a:t>Fixed rate of dividend. Part of the profit is utilized for general welfare of the society, part is shared as bonus among the members on the basis of effort put in by its members</a:t>
            </a:r>
          </a:p>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066800"/>
          </a:xfrm>
        </p:spPr>
        <p:txBody>
          <a:bodyPr>
            <a:normAutofit/>
          </a:bodyPr>
          <a:lstStyle/>
          <a:p>
            <a:r>
              <a:rPr lang="en-US" dirty="0" smtClean="0"/>
              <a:t>Types of Cooperatives</a:t>
            </a:r>
            <a:endParaRPr lang="en-US" dirty="0"/>
          </a:p>
        </p:txBody>
      </p:sp>
      <p:sp>
        <p:nvSpPr>
          <p:cNvPr id="3" name="Content Placeholder 2"/>
          <p:cNvSpPr>
            <a:spLocks noGrp="1"/>
          </p:cNvSpPr>
          <p:nvPr>
            <p:ph idx="1"/>
          </p:nvPr>
        </p:nvSpPr>
        <p:spPr>
          <a:xfrm>
            <a:off x="457200" y="1524000"/>
            <a:ext cx="8229600" cy="4800600"/>
          </a:xfrm>
        </p:spPr>
        <p:txBody>
          <a:bodyPr>
            <a:normAutofit fontScale="55000" lnSpcReduction="20000"/>
          </a:bodyPr>
          <a:lstStyle/>
          <a:p>
            <a:r>
              <a:rPr lang="en-US" dirty="0" smtClean="0"/>
              <a:t>Producer’s Cooperatives </a:t>
            </a:r>
          </a:p>
          <a:p>
            <a:pPr lvl="1"/>
            <a:r>
              <a:rPr lang="en-US" dirty="0" smtClean="0"/>
              <a:t>Created to help and strengthen small producers who can’t withstand competition by organized large scale producers</a:t>
            </a:r>
          </a:p>
          <a:p>
            <a:pPr lvl="1"/>
            <a:r>
              <a:rPr lang="en-US" dirty="0" smtClean="0"/>
              <a:t>Cooperatives provide them with raw materials, tools and equipments, the producers sell their product to the cooperatives and is introduced in the market</a:t>
            </a:r>
          </a:p>
          <a:p>
            <a:r>
              <a:rPr lang="en-US" dirty="0" smtClean="0"/>
              <a:t>Consumer’s Cooperatives</a:t>
            </a:r>
          </a:p>
          <a:p>
            <a:pPr lvl="1"/>
            <a:r>
              <a:rPr lang="en-US" dirty="0" smtClean="0"/>
              <a:t>Formed with the purpose of making available day to day requirements of goods to their members at cheaper prices</a:t>
            </a:r>
          </a:p>
          <a:p>
            <a:pPr lvl="1"/>
            <a:r>
              <a:rPr lang="en-US" dirty="0" smtClean="0"/>
              <a:t>They buy bulk of goods at wholesale prices and sell it to the members and society at little higher prices than the wholesale but much less than the market price</a:t>
            </a:r>
          </a:p>
          <a:p>
            <a:r>
              <a:rPr lang="en-US" dirty="0" smtClean="0"/>
              <a:t>Marketing Cooperatives</a:t>
            </a:r>
          </a:p>
          <a:p>
            <a:pPr lvl="1"/>
            <a:r>
              <a:rPr lang="en-US" dirty="0" smtClean="0"/>
              <a:t>Formed to help selling agriculture products or small manufactured products</a:t>
            </a:r>
          </a:p>
          <a:p>
            <a:pPr lvl="1"/>
            <a:r>
              <a:rPr lang="en-US" dirty="0" smtClean="0"/>
              <a:t>Organized by farmers to sell their own farm products or dairy products </a:t>
            </a:r>
          </a:p>
          <a:p>
            <a:pPr lvl="1"/>
            <a:r>
              <a:rPr lang="en-US" dirty="0" smtClean="0"/>
              <a:t>Sells the manufactured products of small producers such as weavers, artisans and remunerate them </a:t>
            </a:r>
          </a:p>
          <a:p>
            <a:r>
              <a:rPr lang="en-US" dirty="0" smtClean="0"/>
              <a:t>Housing Cooperatives</a:t>
            </a:r>
          </a:p>
          <a:p>
            <a:pPr lvl="1"/>
            <a:r>
              <a:rPr lang="en-US" dirty="0" smtClean="0"/>
              <a:t>Formed by those people who strive to own a flat or house</a:t>
            </a:r>
          </a:p>
          <a:p>
            <a:pPr lvl="1"/>
            <a:r>
              <a:rPr lang="en-US" dirty="0" smtClean="0"/>
              <a:t>Formed mostly in urban areas and big cities where the problem of housing is acute</a:t>
            </a:r>
          </a:p>
          <a:p>
            <a:pPr lvl="1"/>
            <a:r>
              <a:rPr lang="en-US" dirty="0" smtClean="0"/>
              <a:t>These cooperatives are allotted land by the city authorities at reasonable prices and are build by the effort of its members, when the buildings are completed, each member is a owner of the home</a:t>
            </a:r>
          </a:p>
          <a:p>
            <a:r>
              <a:rPr lang="en-US" dirty="0" smtClean="0"/>
              <a:t>Cooperative Credit Societies</a:t>
            </a:r>
          </a:p>
          <a:p>
            <a:pPr lvl="1"/>
            <a:r>
              <a:rPr lang="en-US" dirty="0" smtClean="0"/>
              <a:t>Formed by members to utilize their savings  and invest their resources  thus collected for giving loans to its members at favorable terms</a:t>
            </a:r>
          </a:p>
          <a:p>
            <a:pPr lvl="1">
              <a:buNone/>
            </a:pPr>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objective must be common for the organization</a:t>
            </a:r>
          </a:p>
          <a:p>
            <a:r>
              <a:rPr lang="en-US" dirty="0" smtClean="0"/>
              <a:t>Rules and Regulations must be organized, so no conflicts and confusion occur</a:t>
            </a:r>
          </a:p>
          <a:p>
            <a:r>
              <a:rPr lang="en-US" dirty="0" smtClean="0"/>
              <a:t>People related should be willing to cooperate with each other</a:t>
            </a:r>
          </a:p>
          <a:p>
            <a:r>
              <a:rPr lang="en-US" dirty="0" smtClean="0"/>
              <a:t>Have greater communications with each other</a:t>
            </a:r>
            <a:endParaRPr lang="en-US" dirty="0"/>
          </a:p>
        </p:txBody>
      </p:sp>
    </p:spTree>
  </p:cSld>
  <p:clrMapOvr>
    <a:masterClrMapping/>
  </p:clrMapOvr>
  <p:transition>
    <p:pull dir="l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Advantages of Cooperatives</a:t>
            </a:r>
            <a:endParaRPr lang="en-US" dirty="0"/>
          </a:p>
        </p:txBody>
      </p:sp>
      <p:sp>
        <p:nvSpPr>
          <p:cNvPr id="3" name="Content Placeholder 2"/>
          <p:cNvSpPr>
            <a:spLocks noGrp="1"/>
          </p:cNvSpPr>
          <p:nvPr>
            <p:ph idx="1"/>
          </p:nvPr>
        </p:nvSpPr>
        <p:spPr>
          <a:xfrm>
            <a:off x="457200" y="1600200"/>
            <a:ext cx="8229600" cy="4876800"/>
          </a:xfrm>
        </p:spPr>
        <p:txBody>
          <a:bodyPr>
            <a:normAutofit fontScale="70000" lnSpcReduction="20000"/>
          </a:bodyPr>
          <a:lstStyle/>
          <a:p>
            <a:r>
              <a:rPr lang="en-US" dirty="0" smtClean="0"/>
              <a:t>Easy formation</a:t>
            </a:r>
          </a:p>
          <a:p>
            <a:pPr lvl="1"/>
            <a:r>
              <a:rPr lang="en-US" dirty="0" smtClean="0"/>
              <a:t>Being a voluntary association, it is easy to form</a:t>
            </a:r>
          </a:p>
          <a:p>
            <a:pPr lvl="1"/>
            <a:r>
              <a:rPr lang="en-US" dirty="0" smtClean="0"/>
              <a:t>At least 10 members are needed</a:t>
            </a:r>
          </a:p>
          <a:p>
            <a:r>
              <a:rPr lang="en-US" dirty="0" smtClean="0"/>
              <a:t>Democratic functioning</a:t>
            </a:r>
          </a:p>
          <a:p>
            <a:pPr lvl="1"/>
            <a:r>
              <a:rPr lang="en-US" dirty="0" smtClean="0"/>
              <a:t>Management is chosen on the basis of “one man one vote”, doesn’t matter if e owns one share or more</a:t>
            </a:r>
          </a:p>
          <a:p>
            <a:r>
              <a:rPr lang="en-US" dirty="0" smtClean="0"/>
              <a:t>Limited Liability</a:t>
            </a:r>
          </a:p>
          <a:p>
            <a:pPr lvl="1"/>
            <a:r>
              <a:rPr lang="en-US" dirty="0" smtClean="0"/>
              <a:t>The liability of the cooperative is limited to the amount of capital invested by its members</a:t>
            </a:r>
          </a:p>
          <a:p>
            <a:r>
              <a:rPr lang="en-US" dirty="0" smtClean="0"/>
              <a:t>Reducing Inequalities</a:t>
            </a:r>
          </a:p>
          <a:p>
            <a:pPr lvl="1"/>
            <a:r>
              <a:rPr lang="en-US" dirty="0" smtClean="0"/>
              <a:t>Since most of the cooperatives are formed in a society to benefit the poor ones, profits help increase their economic status and help bridge the gap between the rich and the poor</a:t>
            </a:r>
          </a:p>
          <a:p>
            <a:r>
              <a:rPr lang="en-US" dirty="0" smtClean="0"/>
              <a:t>Government Assistance</a:t>
            </a:r>
          </a:p>
          <a:p>
            <a:pPr lvl="1"/>
            <a:r>
              <a:rPr lang="en-US" dirty="0" smtClean="0"/>
              <a:t>Since cooperatives are formed with the purpose of services and community help, they enjoy large appreciation and consideration from the government and local authorities</a:t>
            </a:r>
          </a:p>
          <a:p>
            <a:r>
              <a:rPr lang="en-US" dirty="0" smtClean="0"/>
              <a:t>Continuity of Existence</a:t>
            </a:r>
          </a:p>
          <a:p>
            <a:pPr lvl="1"/>
            <a:r>
              <a:rPr lang="en-US" dirty="0" smtClean="0"/>
              <a:t>Organization is not affected by the death of certain shareholders</a:t>
            </a:r>
          </a:p>
          <a:p>
            <a:pPr lvl="1"/>
            <a:endParaRPr lang="en-US"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Disadvantage of Cooperatives</a:t>
            </a:r>
            <a:endParaRPr lang="en-US" dirty="0"/>
          </a:p>
        </p:txBody>
      </p:sp>
      <p:sp>
        <p:nvSpPr>
          <p:cNvPr id="3" name="Content Placeholder 2"/>
          <p:cNvSpPr>
            <a:spLocks noGrp="1"/>
          </p:cNvSpPr>
          <p:nvPr>
            <p:ph idx="1"/>
          </p:nvPr>
        </p:nvSpPr>
        <p:spPr>
          <a:xfrm>
            <a:off x="457200" y="1524000"/>
            <a:ext cx="8229600" cy="4800600"/>
          </a:xfrm>
        </p:spPr>
        <p:txBody>
          <a:bodyPr>
            <a:normAutofit fontScale="85000" lnSpcReduction="20000"/>
          </a:bodyPr>
          <a:lstStyle/>
          <a:p>
            <a:r>
              <a:rPr lang="en-US" dirty="0" smtClean="0"/>
              <a:t>Limited Capital</a:t>
            </a:r>
          </a:p>
          <a:p>
            <a:pPr lvl="1"/>
            <a:r>
              <a:rPr lang="en-US" dirty="0" smtClean="0"/>
              <a:t>Amount of capital rendered is limited because of the membership being confined to certain community, locality</a:t>
            </a:r>
          </a:p>
          <a:p>
            <a:r>
              <a:rPr lang="en-US" dirty="0" smtClean="0"/>
              <a:t>Lack of Managerial Talent</a:t>
            </a:r>
          </a:p>
          <a:p>
            <a:pPr lvl="1"/>
            <a:r>
              <a:rPr lang="en-US" dirty="0" smtClean="0"/>
              <a:t>Since management and all other day to day responsibilities are handled by its own members, the talent and skills are limited to certain members only</a:t>
            </a:r>
          </a:p>
          <a:p>
            <a:pPr lvl="1"/>
            <a:r>
              <a:rPr lang="en-US" dirty="0" smtClean="0"/>
              <a:t>They might not be able to handle and perform at the higher levels</a:t>
            </a:r>
          </a:p>
          <a:p>
            <a:r>
              <a:rPr lang="en-US" dirty="0" smtClean="0"/>
              <a:t>Lack of Secrecy</a:t>
            </a:r>
          </a:p>
          <a:p>
            <a:pPr lvl="1"/>
            <a:r>
              <a:rPr lang="en-US" dirty="0" smtClean="0"/>
              <a:t>All the operations and business secrets are shared within the community and its members</a:t>
            </a:r>
          </a:p>
          <a:p>
            <a:r>
              <a:rPr lang="en-US" dirty="0" smtClean="0"/>
              <a:t>Lack of Motivation</a:t>
            </a:r>
          </a:p>
          <a:p>
            <a:pPr lvl="1"/>
            <a:r>
              <a:rPr lang="en-US" dirty="0" smtClean="0"/>
              <a:t>Since the dividends are not shared beyond certain percentage of the profit, the members of managing committee do not sufficiently feel motivated to do their best </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Corporation</a:t>
            </a:r>
            <a:endParaRPr lang="en-US" dirty="0"/>
          </a:p>
        </p:txBody>
      </p:sp>
      <p:sp>
        <p:nvSpPr>
          <p:cNvPr id="3" name="Content Placeholder 2"/>
          <p:cNvSpPr>
            <a:spLocks noGrp="1"/>
          </p:cNvSpPr>
          <p:nvPr>
            <p:ph idx="1"/>
          </p:nvPr>
        </p:nvSpPr>
        <p:spPr/>
        <p:txBody>
          <a:bodyPr/>
          <a:lstStyle/>
          <a:p>
            <a:r>
              <a:rPr lang="en-US" dirty="0" smtClean="0"/>
              <a:t>An organization formed by the government</a:t>
            </a:r>
          </a:p>
          <a:p>
            <a:r>
              <a:rPr lang="en-US" dirty="0" smtClean="0"/>
              <a:t>Social welfare organization created for non </a:t>
            </a:r>
            <a:r>
              <a:rPr lang="en-US" smtClean="0"/>
              <a:t>profit objectives</a:t>
            </a:r>
            <a:endParaRPr lang="en-US" dirty="0" smtClean="0"/>
          </a:p>
          <a:p>
            <a:r>
              <a:rPr lang="en-US" dirty="0" smtClean="0"/>
              <a:t>History: between 1936 and 1939, 20 were formed</a:t>
            </a:r>
          </a:p>
          <a:p>
            <a:pPr>
              <a:buNone/>
            </a:pP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Advantages of Public Corporation</a:t>
            </a:r>
            <a:endParaRPr lang="en-US" dirty="0"/>
          </a:p>
        </p:txBody>
      </p:sp>
      <p:sp>
        <p:nvSpPr>
          <p:cNvPr id="3" name="Content Placeholder 2"/>
          <p:cNvSpPr>
            <a:spLocks noGrp="1"/>
          </p:cNvSpPr>
          <p:nvPr>
            <p:ph idx="1"/>
          </p:nvPr>
        </p:nvSpPr>
        <p:spPr/>
        <p:txBody>
          <a:bodyPr>
            <a:normAutofit lnSpcReduction="10000"/>
          </a:bodyPr>
          <a:lstStyle/>
          <a:p>
            <a:r>
              <a:rPr lang="en-US" dirty="0" smtClean="0"/>
              <a:t>Unlimited resources</a:t>
            </a:r>
          </a:p>
          <a:p>
            <a:pPr lvl="1"/>
            <a:r>
              <a:rPr lang="en-US" dirty="0" smtClean="0"/>
              <a:t>Able to raise large funds and capital through the sale of its securities</a:t>
            </a:r>
          </a:p>
          <a:p>
            <a:pPr lvl="1"/>
            <a:r>
              <a:rPr lang="en-US" dirty="0" smtClean="0"/>
              <a:t>Shares are publicly traded, more shares can be issued to meet the financial requirement</a:t>
            </a:r>
          </a:p>
          <a:p>
            <a:r>
              <a:rPr lang="en-US" dirty="0" smtClean="0"/>
              <a:t> Limited Liability</a:t>
            </a:r>
          </a:p>
          <a:p>
            <a:pPr lvl="1"/>
            <a:r>
              <a:rPr lang="en-US" dirty="0" smtClean="0"/>
              <a:t>If the corporation fails or goes bankrupt, the shareholders are not liable to pay off the debts</a:t>
            </a:r>
          </a:p>
          <a:p>
            <a:r>
              <a:rPr lang="en-US" dirty="0" smtClean="0"/>
              <a:t>Continuity of Existence</a:t>
            </a:r>
          </a:p>
          <a:p>
            <a:pPr lvl="1"/>
            <a:r>
              <a:rPr lang="en-US" dirty="0" smtClean="0"/>
              <a:t>Organization is not affected by the death of certain shareholders</a:t>
            </a:r>
          </a:p>
          <a:p>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Difficulty in formation</a:t>
            </a:r>
          </a:p>
          <a:p>
            <a:r>
              <a:rPr lang="en-US" dirty="0" smtClean="0"/>
              <a:t>Excessive government Regulations</a:t>
            </a:r>
          </a:p>
          <a:p>
            <a:pPr lvl="1"/>
            <a:r>
              <a:rPr lang="en-US" dirty="0" smtClean="0"/>
              <a:t>All reports are to be par with the government laws and regulation</a:t>
            </a:r>
          </a:p>
          <a:p>
            <a:r>
              <a:rPr lang="en-US" dirty="0" smtClean="0"/>
              <a:t>Lack of secrecy</a:t>
            </a:r>
          </a:p>
          <a:p>
            <a:pPr lvl="1"/>
            <a:r>
              <a:rPr lang="en-US" dirty="0" smtClean="0"/>
              <a:t>Everything is out in the public, the shares are publicly traded</a:t>
            </a:r>
          </a:p>
          <a:p>
            <a:pPr lvl="1"/>
            <a:r>
              <a:rPr lang="en-US" dirty="0" smtClean="0"/>
              <a:t>Difficult to maintain business secrecy as compared to the private organizations</a:t>
            </a:r>
          </a:p>
          <a:p>
            <a:r>
              <a:rPr lang="en-US" dirty="0" smtClean="0"/>
              <a:t>Political Influence</a:t>
            </a:r>
          </a:p>
          <a:p>
            <a:pPr lvl="1"/>
            <a:r>
              <a:rPr lang="en-US" dirty="0" smtClean="0"/>
              <a:t>Since the person in charge are chose by the government, politics plays a important part</a:t>
            </a:r>
          </a:p>
          <a:p>
            <a:pPr lvl="1"/>
            <a:r>
              <a:rPr lang="en-US" dirty="0" smtClean="0"/>
              <a:t>Person chosen not necessarily bears the required skills </a:t>
            </a:r>
          </a:p>
          <a:p>
            <a:pPr lvl="1"/>
            <a:r>
              <a:rPr lang="en-US" dirty="0" smtClean="0"/>
              <a:t>May be the reason behind the failure of the organization</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smtClean="0"/>
              <a:t>Organizational Structure</a:t>
            </a:r>
            <a:endParaRPr lang="en-US" dirty="0"/>
          </a:p>
        </p:txBody>
      </p:sp>
      <p:sp>
        <p:nvSpPr>
          <p:cNvPr id="3" name="Content Placeholder 2"/>
          <p:cNvSpPr>
            <a:spLocks noGrp="1"/>
          </p:cNvSpPr>
          <p:nvPr>
            <p:ph idx="1"/>
          </p:nvPr>
        </p:nvSpPr>
        <p:spPr>
          <a:xfrm>
            <a:off x="457200" y="1676400"/>
            <a:ext cx="8229600" cy="4648200"/>
          </a:xfrm>
        </p:spPr>
        <p:txBody>
          <a:bodyPr>
            <a:normAutofit fontScale="70000" lnSpcReduction="20000"/>
          </a:bodyPr>
          <a:lstStyle/>
          <a:p>
            <a:r>
              <a:rPr lang="en-US" dirty="0" smtClean="0"/>
              <a:t>Refers to division of labor as well as the patterns of coordination, communication, workflow and formal power</a:t>
            </a:r>
          </a:p>
          <a:p>
            <a:r>
              <a:rPr lang="en-US" dirty="0" smtClean="0"/>
              <a:t>Structure provides guidelines essential for effective employee performance and overall success</a:t>
            </a:r>
          </a:p>
          <a:p>
            <a:r>
              <a:rPr lang="en-US" dirty="0" smtClean="0"/>
              <a:t>Represents the hierarchical arrangement of various positions in an organization</a:t>
            </a:r>
          </a:p>
          <a:p>
            <a:r>
              <a:rPr lang="en-US" dirty="0" smtClean="0"/>
              <a:t>In simple words it defines who is to direct to whom and who is to report to whom</a:t>
            </a:r>
          </a:p>
          <a:p>
            <a:r>
              <a:rPr lang="en-US" dirty="0" smtClean="0"/>
              <a:t>There is no single best way of an organization structure, management of every organization has to evolve its own structure as per their requirements and convenience</a:t>
            </a:r>
          </a:p>
          <a:p>
            <a:r>
              <a:rPr lang="en-US" dirty="0" smtClean="0"/>
              <a:t>Based upon nature of activities of business, and competence of personnel, there are three different types of organization which are quite popular in the business world</a:t>
            </a:r>
          </a:p>
          <a:p>
            <a:pPr lvl="1"/>
            <a:r>
              <a:rPr lang="en-US" dirty="0" smtClean="0"/>
              <a:t>Line Organization	</a:t>
            </a:r>
          </a:p>
          <a:p>
            <a:pPr lvl="1"/>
            <a:r>
              <a:rPr lang="en-US" dirty="0" smtClean="0"/>
              <a:t>Line and Staff Organization</a:t>
            </a:r>
          </a:p>
          <a:p>
            <a:pPr lvl="1"/>
            <a:r>
              <a:rPr lang="en-US" dirty="0" smtClean="0"/>
              <a:t>Functional Organization</a:t>
            </a:r>
          </a:p>
          <a:p>
            <a:pPr lvl="1">
              <a:buNone/>
            </a:pPr>
            <a:endParaRPr lang="en-US" dirty="0" smtClean="0"/>
          </a:p>
          <a:p>
            <a:pPr lvl="1">
              <a:buNone/>
            </a:pPr>
            <a:endParaRPr lang="en-US" dirty="0" smtClean="0"/>
          </a:p>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dirty="0" smtClean="0"/>
              <a:t>Line Organization</a:t>
            </a:r>
            <a:endParaRPr lang="en-US" dirty="0"/>
          </a:p>
        </p:txBody>
      </p:sp>
      <p:sp>
        <p:nvSpPr>
          <p:cNvPr id="3" name="Content Placeholder 2"/>
          <p:cNvSpPr>
            <a:spLocks noGrp="1"/>
          </p:cNvSpPr>
          <p:nvPr>
            <p:ph idx="1"/>
          </p:nvPr>
        </p:nvSpPr>
        <p:spPr>
          <a:xfrm>
            <a:off x="457200" y="1143000"/>
            <a:ext cx="8229600" cy="5410200"/>
          </a:xfrm>
        </p:spPr>
        <p:txBody>
          <a:bodyPr/>
          <a:lstStyle/>
          <a:p>
            <a:r>
              <a:rPr lang="en-US" dirty="0" smtClean="0"/>
              <a:t>Simplest form of an organization</a:t>
            </a:r>
          </a:p>
          <a:p>
            <a:r>
              <a:rPr lang="en-US" dirty="0" smtClean="0"/>
              <a:t>Represents a direct vertical relationships through which the authority flows from the topmost executive to the lower supervisor levels</a:t>
            </a:r>
          </a:p>
          <a:p>
            <a:r>
              <a:rPr lang="en-US" dirty="0" smtClean="0"/>
              <a:t>Authority is greatest at the top and decreases with each successive level down the hierarchy</a:t>
            </a:r>
          </a:p>
          <a:p>
            <a:pPr>
              <a:buNone/>
            </a:pPr>
            <a:endParaRPr lang="en-US" dirty="0" smtClean="0"/>
          </a:p>
          <a:p>
            <a:pPr>
              <a:buNone/>
            </a:pPr>
            <a:endParaRPr lang="en-US" dirty="0" smtClean="0"/>
          </a:p>
          <a:p>
            <a:pPr>
              <a:buNone/>
            </a:pPr>
            <a:endParaRPr lang="en-US" dirty="0"/>
          </a:p>
        </p:txBody>
      </p:sp>
      <p:sp>
        <p:nvSpPr>
          <p:cNvPr id="4" name="Rectangle 3"/>
          <p:cNvSpPr/>
          <p:nvPr/>
        </p:nvSpPr>
        <p:spPr>
          <a:xfrm>
            <a:off x="2895600" y="4191000"/>
            <a:ext cx="1981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General Manager</a:t>
            </a:r>
            <a:endParaRPr lang="en-US" dirty="0"/>
          </a:p>
        </p:txBody>
      </p:sp>
      <p:sp>
        <p:nvSpPr>
          <p:cNvPr id="6" name="Rectangle 5"/>
          <p:cNvSpPr/>
          <p:nvPr/>
        </p:nvSpPr>
        <p:spPr>
          <a:xfrm>
            <a:off x="685800" y="4876800"/>
            <a:ext cx="2895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8" name="Rectangle 7"/>
          <p:cNvSpPr/>
          <p:nvPr/>
        </p:nvSpPr>
        <p:spPr>
          <a:xfrm>
            <a:off x="4343400" y="4876800"/>
            <a:ext cx="32004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9" name="Rectangle 8"/>
          <p:cNvSpPr/>
          <p:nvPr/>
        </p:nvSpPr>
        <p:spPr>
          <a:xfrm>
            <a:off x="0" y="5715000"/>
            <a:ext cx="1905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11" name="Rectangle 10"/>
          <p:cNvSpPr/>
          <p:nvPr/>
        </p:nvSpPr>
        <p:spPr>
          <a:xfrm>
            <a:off x="6400800" y="5715000"/>
            <a:ext cx="16002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36" name="Rectangle 35"/>
          <p:cNvSpPr/>
          <p:nvPr/>
        </p:nvSpPr>
        <p:spPr>
          <a:xfrm>
            <a:off x="2133600" y="5715000"/>
            <a:ext cx="1752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37" name="Rectangle 36"/>
          <p:cNvSpPr/>
          <p:nvPr/>
        </p:nvSpPr>
        <p:spPr>
          <a:xfrm>
            <a:off x="4038600" y="5715000"/>
            <a:ext cx="1676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cxnSp>
        <p:nvCxnSpPr>
          <p:cNvPr id="39" name="Straight Connector 38"/>
          <p:cNvCxnSpPr/>
          <p:nvPr/>
        </p:nvCxnSpPr>
        <p:spPr>
          <a:xfrm>
            <a:off x="2057400" y="4724400"/>
            <a:ext cx="3505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4" idx="2"/>
          </p:cNvCxnSpPr>
          <p:nvPr/>
        </p:nvCxnSpPr>
        <p:spPr>
          <a:xfrm rot="5400000">
            <a:off x="3771900" y="4610100"/>
            <a:ext cx="228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5486400" y="4800600"/>
            <a:ext cx="152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2019300" y="4762500"/>
            <a:ext cx="76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90600" y="5486400"/>
            <a:ext cx="2133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9" idx="0"/>
          </p:cNvCxnSpPr>
          <p:nvPr/>
        </p:nvCxnSpPr>
        <p:spPr>
          <a:xfrm rot="5400000">
            <a:off x="857250" y="5581650"/>
            <a:ext cx="2286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6200000" flipH="1">
            <a:off x="3048000" y="5562600"/>
            <a:ext cx="2286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1790700" y="5372100"/>
            <a:ext cx="228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724400" y="5486400"/>
            <a:ext cx="2362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a:endCxn id="11" idx="0"/>
          </p:cNvCxnSpPr>
          <p:nvPr/>
        </p:nvCxnSpPr>
        <p:spPr>
          <a:xfrm rot="16200000" flipH="1">
            <a:off x="7029450" y="5543550"/>
            <a:ext cx="228600"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a:off x="4572000" y="5562600"/>
            <a:ext cx="2286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5676900" y="5372100"/>
            <a:ext cx="228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a:bodyPr>
          <a:lstStyle/>
          <a:p>
            <a:r>
              <a:rPr lang="en-US" dirty="0" smtClean="0"/>
              <a:t>Advantages and Disadvantages</a:t>
            </a:r>
            <a:endParaRPr lang="en-US" dirty="0"/>
          </a:p>
        </p:txBody>
      </p:sp>
      <p:sp>
        <p:nvSpPr>
          <p:cNvPr id="3" name="Content Placeholder 2"/>
          <p:cNvSpPr>
            <a:spLocks noGrp="1"/>
          </p:cNvSpPr>
          <p:nvPr>
            <p:ph idx="1"/>
          </p:nvPr>
        </p:nvSpPr>
        <p:spPr>
          <a:xfrm>
            <a:off x="457200" y="1600200"/>
            <a:ext cx="8229600" cy="4724400"/>
          </a:xfrm>
        </p:spPr>
        <p:txBody>
          <a:bodyPr>
            <a:normAutofit fontScale="85000" lnSpcReduction="20000"/>
          </a:bodyPr>
          <a:lstStyle/>
          <a:p>
            <a:r>
              <a:rPr lang="en-US" dirty="0" smtClean="0"/>
              <a:t>Advantages</a:t>
            </a:r>
          </a:p>
          <a:p>
            <a:pPr lvl="1"/>
            <a:r>
              <a:rPr lang="en-US" dirty="0" smtClean="0"/>
              <a:t>Very simple to establish and easily understood by the employees</a:t>
            </a:r>
          </a:p>
          <a:p>
            <a:pPr lvl="1"/>
            <a:r>
              <a:rPr lang="en-US" dirty="0" smtClean="0"/>
              <a:t>Clear cut identification of authority and responsibility</a:t>
            </a:r>
          </a:p>
          <a:p>
            <a:pPr lvl="1"/>
            <a:r>
              <a:rPr lang="en-US" dirty="0" smtClean="0"/>
              <a:t>Ensure better disciplines, as every individual knows who he is responsible to</a:t>
            </a:r>
          </a:p>
          <a:p>
            <a:pPr lvl="1"/>
            <a:r>
              <a:rPr lang="en-US" dirty="0" smtClean="0"/>
              <a:t>Facilitates unity of command</a:t>
            </a:r>
          </a:p>
          <a:p>
            <a:pPr lvl="1"/>
            <a:r>
              <a:rPr lang="en-US" dirty="0" smtClean="0"/>
              <a:t>Since each level is defined with specific authority level, prompt decision making is possible</a:t>
            </a:r>
          </a:p>
          <a:p>
            <a:r>
              <a:rPr lang="en-US" dirty="0" smtClean="0"/>
              <a:t>Disadvantages</a:t>
            </a:r>
          </a:p>
          <a:p>
            <a:pPr lvl="1"/>
            <a:r>
              <a:rPr lang="en-US" dirty="0" smtClean="0"/>
              <a:t>Since the authority is concentrated at top, if they are not able to perform well, the organization will not be successful</a:t>
            </a:r>
          </a:p>
          <a:p>
            <a:pPr lvl="1"/>
            <a:r>
              <a:rPr lang="en-US" dirty="0" smtClean="0"/>
              <a:t>Lack of effectiveness as the firm grows, top executive is too much overloaded</a:t>
            </a:r>
          </a:p>
          <a:p>
            <a:pPr lvl="1"/>
            <a:r>
              <a:rPr lang="en-US" dirty="0" smtClean="0"/>
              <a:t>Only suitable for small organization, lack of specialization my hamper the future </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dirty="0" smtClean="0"/>
              <a:t>Line and Staff Organization</a:t>
            </a:r>
            <a:endParaRPr lang="en-US" dirty="0"/>
          </a:p>
        </p:txBody>
      </p:sp>
      <p:sp>
        <p:nvSpPr>
          <p:cNvPr id="3" name="Content Placeholder 2"/>
          <p:cNvSpPr>
            <a:spLocks noGrp="1"/>
          </p:cNvSpPr>
          <p:nvPr>
            <p:ph idx="1"/>
          </p:nvPr>
        </p:nvSpPr>
        <p:spPr>
          <a:xfrm>
            <a:off x="457200" y="1371600"/>
            <a:ext cx="8229600" cy="4953000"/>
          </a:xfrm>
        </p:spPr>
        <p:txBody>
          <a:bodyPr/>
          <a:lstStyle/>
          <a:p>
            <a:r>
              <a:rPr lang="en-US" dirty="0" smtClean="0"/>
              <a:t>In this organization, line authority moves down in the same manner as in the line organization, with addition of specialists attached to the lines managers to advise them on business matters</a:t>
            </a:r>
          </a:p>
          <a:p>
            <a:r>
              <a:rPr lang="en-US" dirty="0" smtClean="0"/>
              <a:t>These specialist stand ready with their specialty to serve when they are called for, with information for the better performance of the organization</a:t>
            </a:r>
          </a:p>
          <a:p>
            <a:r>
              <a:rPr lang="en-US" dirty="0" smtClean="0"/>
              <a:t>These staffs do not have any authority or command over the organization</a:t>
            </a:r>
          </a:p>
          <a:p>
            <a:r>
              <a:rPr lang="en-US" dirty="0" smtClean="0"/>
              <a:t>Provides advices to the line managers with their expertise </a:t>
            </a:r>
          </a:p>
          <a:p>
            <a:pPr>
              <a:buNone/>
            </a:pPr>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914400"/>
            <a:ext cx="8229600" cy="5410200"/>
          </a:xfrm>
        </p:spPr>
        <p:txBody>
          <a:bodyPr/>
          <a:lstStyle/>
          <a:p>
            <a:pPr>
              <a:buNone/>
            </a:pPr>
            <a:endParaRPr lang="en-US" b="1" dirty="0"/>
          </a:p>
        </p:txBody>
      </p:sp>
      <p:sp>
        <p:nvSpPr>
          <p:cNvPr id="5" name="Rectangle 4"/>
          <p:cNvSpPr/>
          <p:nvPr/>
        </p:nvSpPr>
        <p:spPr>
          <a:xfrm>
            <a:off x="2971800" y="1905000"/>
            <a:ext cx="22098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General Manager</a:t>
            </a:r>
            <a:endParaRPr lang="en-US" dirty="0"/>
          </a:p>
        </p:txBody>
      </p:sp>
      <p:sp>
        <p:nvSpPr>
          <p:cNvPr id="6" name="Rectangle 5"/>
          <p:cNvSpPr/>
          <p:nvPr/>
        </p:nvSpPr>
        <p:spPr>
          <a:xfrm>
            <a:off x="609600" y="3733800"/>
            <a:ext cx="2057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7" name="Rectangle 6"/>
          <p:cNvSpPr/>
          <p:nvPr/>
        </p:nvSpPr>
        <p:spPr>
          <a:xfrm>
            <a:off x="2895600" y="3733800"/>
            <a:ext cx="228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8" name="Rectangle 7"/>
          <p:cNvSpPr/>
          <p:nvPr/>
        </p:nvSpPr>
        <p:spPr>
          <a:xfrm>
            <a:off x="5410200" y="3733800"/>
            <a:ext cx="22098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9" name="Rectangle 8"/>
          <p:cNvSpPr/>
          <p:nvPr/>
        </p:nvSpPr>
        <p:spPr>
          <a:xfrm>
            <a:off x="609600" y="4724400"/>
            <a:ext cx="2057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10" name="Rectangle 9"/>
          <p:cNvSpPr/>
          <p:nvPr/>
        </p:nvSpPr>
        <p:spPr>
          <a:xfrm>
            <a:off x="2971800" y="4724400"/>
            <a:ext cx="22098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11" name="Rectangle 10"/>
          <p:cNvSpPr/>
          <p:nvPr/>
        </p:nvSpPr>
        <p:spPr>
          <a:xfrm>
            <a:off x="5486400" y="4724400"/>
            <a:ext cx="2133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Supervisor</a:t>
            </a:r>
            <a:endParaRPr lang="en-US" dirty="0"/>
          </a:p>
        </p:txBody>
      </p:sp>
      <p:sp>
        <p:nvSpPr>
          <p:cNvPr id="12" name="TextBox 11"/>
          <p:cNvSpPr txBox="1"/>
          <p:nvPr/>
        </p:nvSpPr>
        <p:spPr>
          <a:xfrm>
            <a:off x="838200" y="4953000"/>
            <a:ext cx="45719" cy="369332"/>
          </a:xfrm>
          <a:prstGeom prst="rect">
            <a:avLst/>
          </a:prstGeom>
          <a:noFill/>
        </p:spPr>
        <p:txBody>
          <a:bodyPr wrap="square" rtlCol="0">
            <a:spAutoFit/>
          </a:bodyPr>
          <a:lstStyle/>
          <a:p>
            <a:endParaRPr lang="en-US" dirty="0"/>
          </a:p>
        </p:txBody>
      </p:sp>
      <p:cxnSp>
        <p:nvCxnSpPr>
          <p:cNvPr id="14" name="Straight Connector 13"/>
          <p:cNvCxnSpPr>
            <a:stCxn id="6" idx="2"/>
            <a:endCxn id="9" idx="0"/>
          </p:cNvCxnSpPr>
          <p:nvPr/>
        </p:nvCxnSpPr>
        <p:spPr>
          <a:xfrm rot="5400000">
            <a:off x="1371600" y="4457700"/>
            <a:ext cx="533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3619500" y="4457700"/>
            <a:ext cx="533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6134100" y="4457700"/>
            <a:ext cx="533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600200" y="3352800"/>
            <a:ext cx="4876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371600" y="3505200"/>
            <a:ext cx="3810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3695700" y="35433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3352800" y="2895600"/>
            <a:ext cx="10668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85800" y="2743200"/>
            <a:ext cx="1981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Legal Advisor</a:t>
            </a:r>
            <a:endParaRPr lang="en-US" dirty="0"/>
          </a:p>
        </p:txBody>
      </p:sp>
      <p:sp>
        <p:nvSpPr>
          <p:cNvPr id="40" name="Rectangle 39"/>
          <p:cNvSpPr/>
          <p:nvPr/>
        </p:nvSpPr>
        <p:spPr>
          <a:xfrm>
            <a:off x="4343400" y="2743200"/>
            <a:ext cx="1981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Research Expert</a:t>
            </a:r>
            <a:endParaRPr lang="en-US" dirty="0"/>
          </a:p>
        </p:txBody>
      </p:sp>
      <p:sp>
        <p:nvSpPr>
          <p:cNvPr id="41" name="Rectangle 40"/>
          <p:cNvSpPr/>
          <p:nvPr/>
        </p:nvSpPr>
        <p:spPr>
          <a:xfrm>
            <a:off x="6477000" y="2743200"/>
            <a:ext cx="2286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Personnel Manager</a:t>
            </a:r>
            <a:endParaRPr lang="en-US" dirty="0"/>
          </a:p>
        </p:txBody>
      </p:sp>
      <p:sp>
        <p:nvSpPr>
          <p:cNvPr id="44" name="Freeform 43"/>
          <p:cNvSpPr/>
          <p:nvPr/>
        </p:nvSpPr>
        <p:spPr>
          <a:xfrm>
            <a:off x="2678806" y="2859110"/>
            <a:ext cx="1635617" cy="95582"/>
          </a:xfrm>
          <a:custGeom>
            <a:avLst/>
            <a:gdLst>
              <a:gd name="connsiteX0" fmla="*/ 0 w 1635617"/>
              <a:gd name="connsiteY0" fmla="*/ 90152 h 95582"/>
              <a:gd name="connsiteX1" fmla="*/ 605307 w 1635617"/>
              <a:gd name="connsiteY1" fmla="*/ 77273 h 95582"/>
              <a:gd name="connsiteX2" fmla="*/ 656822 w 1635617"/>
              <a:gd name="connsiteY2" fmla="*/ 64394 h 95582"/>
              <a:gd name="connsiteX3" fmla="*/ 811369 w 1635617"/>
              <a:gd name="connsiteY3" fmla="*/ 38636 h 95582"/>
              <a:gd name="connsiteX4" fmla="*/ 978794 w 1635617"/>
              <a:gd name="connsiteY4" fmla="*/ 12879 h 95582"/>
              <a:gd name="connsiteX5" fmla="*/ 1017431 w 1635617"/>
              <a:gd name="connsiteY5" fmla="*/ 0 h 95582"/>
              <a:gd name="connsiteX6" fmla="*/ 1326524 w 1635617"/>
              <a:gd name="connsiteY6" fmla="*/ 25758 h 95582"/>
              <a:gd name="connsiteX7" fmla="*/ 1365160 w 1635617"/>
              <a:gd name="connsiteY7" fmla="*/ 38636 h 95582"/>
              <a:gd name="connsiteX8" fmla="*/ 1506828 w 1635617"/>
              <a:gd name="connsiteY8" fmla="*/ 64394 h 95582"/>
              <a:gd name="connsiteX9" fmla="*/ 1635617 w 1635617"/>
              <a:gd name="connsiteY9" fmla="*/ 90152 h 9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5617" h="95582">
                <a:moveTo>
                  <a:pt x="0" y="90152"/>
                </a:moveTo>
                <a:lnTo>
                  <a:pt x="605307" y="77273"/>
                </a:lnTo>
                <a:cubicBezTo>
                  <a:pt x="622994" y="76579"/>
                  <a:pt x="639425" y="67656"/>
                  <a:pt x="656822" y="64394"/>
                </a:cubicBezTo>
                <a:cubicBezTo>
                  <a:pt x="708154" y="54769"/>
                  <a:pt x="760157" y="48878"/>
                  <a:pt x="811369" y="38636"/>
                </a:cubicBezTo>
                <a:cubicBezTo>
                  <a:pt x="909702" y="18971"/>
                  <a:pt x="854042" y="28473"/>
                  <a:pt x="978794" y="12879"/>
                </a:cubicBezTo>
                <a:cubicBezTo>
                  <a:pt x="991673" y="8586"/>
                  <a:pt x="1003855" y="0"/>
                  <a:pt x="1017431" y="0"/>
                </a:cubicBezTo>
                <a:cubicBezTo>
                  <a:pt x="1120056" y="0"/>
                  <a:pt x="1225971" y="620"/>
                  <a:pt x="1326524" y="25758"/>
                </a:cubicBezTo>
                <a:cubicBezTo>
                  <a:pt x="1339694" y="29050"/>
                  <a:pt x="1351908" y="35691"/>
                  <a:pt x="1365160" y="38636"/>
                </a:cubicBezTo>
                <a:cubicBezTo>
                  <a:pt x="1418162" y="50414"/>
                  <a:pt x="1455273" y="50334"/>
                  <a:pt x="1506828" y="64394"/>
                </a:cubicBezTo>
                <a:cubicBezTo>
                  <a:pt x="1621184" y="95582"/>
                  <a:pt x="1543799" y="90152"/>
                  <a:pt x="1635617" y="90152"/>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4031087" y="2370749"/>
            <a:ext cx="3518361" cy="526997"/>
          </a:xfrm>
          <a:custGeom>
            <a:avLst/>
            <a:gdLst>
              <a:gd name="connsiteX0" fmla="*/ 0 w 3518361"/>
              <a:gd name="connsiteY0" fmla="*/ 526997 h 526997"/>
              <a:gd name="connsiteX1" fmla="*/ 51516 w 3518361"/>
              <a:gd name="connsiteY1" fmla="*/ 488361 h 526997"/>
              <a:gd name="connsiteX2" fmla="*/ 128789 w 3518361"/>
              <a:gd name="connsiteY2" fmla="*/ 436845 h 526997"/>
              <a:gd name="connsiteX3" fmla="*/ 180305 w 3518361"/>
              <a:gd name="connsiteY3" fmla="*/ 359572 h 526997"/>
              <a:gd name="connsiteX4" fmla="*/ 218941 w 3518361"/>
              <a:gd name="connsiteY4" fmla="*/ 333814 h 526997"/>
              <a:gd name="connsiteX5" fmla="*/ 257578 w 3518361"/>
              <a:gd name="connsiteY5" fmla="*/ 320936 h 526997"/>
              <a:gd name="connsiteX6" fmla="*/ 437882 w 3518361"/>
              <a:gd name="connsiteY6" fmla="*/ 295178 h 526997"/>
              <a:gd name="connsiteX7" fmla="*/ 528034 w 3518361"/>
              <a:gd name="connsiteY7" fmla="*/ 269420 h 526997"/>
              <a:gd name="connsiteX8" fmla="*/ 566671 w 3518361"/>
              <a:gd name="connsiteY8" fmla="*/ 243662 h 526997"/>
              <a:gd name="connsiteX9" fmla="*/ 605307 w 3518361"/>
              <a:gd name="connsiteY9" fmla="*/ 230783 h 526997"/>
              <a:gd name="connsiteX10" fmla="*/ 643944 w 3518361"/>
              <a:gd name="connsiteY10" fmla="*/ 205026 h 526997"/>
              <a:gd name="connsiteX11" fmla="*/ 746975 w 3518361"/>
              <a:gd name="connsiteY11" fmla="*/ 179268 h 526997"/>
              <a:gd name="connsiteX12" fmla="*/ 798490 w 3518361"/>
              <a:gd name="connsiteY12" fmla="*/ 166389 h 526997"/>
              <a:gd name="connsiteX13" fmla="*/ 837127 w 3518361"/>
              <a:gd name="connsiteY13" fmla="*/ 140631 h 526997"/>
              <a:gd name="connsiteX14" fmla="*/ 901521 w 3518361"/>
              <a:gd name="connsiteY14" fmla="*/ 127752 h 526997"/>
              <a:gd name="connsiteX15" fmla="*/ 1519707 w 3518361"/>
              <a:gd name="connsiteY15" fmla="*/ 114874 h 526997"/>
              <a:gd name="connsiteX16" fmla="*/ 1687133 w 3518361"/>
              <a:gd name="connsiteY16" fmla="*/ 76237 h 526997"/>
              <a:gd name="connsiteX17" fmla="*/ 1725769 w 3518361"/>
              <a:gd name="connsiteY17" fmla="*/ 63358 h 526997"/>
              <a:gd name="connsiteX18" fmla="*/ 1815921 w 3518361"/>
              <a:gd name="connsiteY18" fmla="*/ 50479 h 526997"/>
              <a:gd name="connsiteX19" fmla="*/ 1906074 w 3518361"/>
              <a:gd name="connsiteY19" fmla="*/ 24721 h 526997"/>
              <a:gd name="connsiteX20" fmla="*/ 2215167 w 3518361"/>
              <a:gd name="connsiteY20" fmla="*/ 11843 h 526997"/>
              <a:gd name="connsiteX21" fmla="*/ 2949262 w 3518361"/>
              <a:gd name="connsiteY21" fmla="*/ 37600 h 526997"/>
              <a:gd name="connsiteX22" fmla="*/ 3065172 w 3518361"/>
              <a:gd name="connsiteY22" fmla="*/ 63358 h 526997"/>
              <a:gd name="connsiteX23" fmla="*/ 3103809 w 3518361"/>
              <a:gd name="connsiteY23" fmla="*/ 89116 h 526997"/>
              <a:gd name="connsiteX24" fmla="*/ 3206840 w 3518361"/>
              <a:gd name="connsiteY24" fmla="*/ 114874 h 526997"/>
              <a:gd name="connsiteX25" fmla="*/ 3245476 w 3518361"/>
              <a:gd name="connsiteY25" fmla="*/ 127752 h 526997"/>
              <a:gd name="connsiteX26" fmla="*/ 3322750 w 3518361"/>
              <a:gd name="connsiteY26" fmla="*/ 179268 h 526997"/>
              <a:gd name="connsiteX27" fmla="*/ 3400023 w 3518361"/>
              <a:gd name="connsiteY27" fmla="*/ 205026 h 526997"/>
              <a:gd name="connsiteX28" fmla="*/ 3438659 w 3518361"/>
              <a:gd name="connsiteY28" fmla="*/ 217905 h 526997"/>
              <a:gd name="connsiteX29" fmla="*/ 3477296 w 3518361"/>
              <a:gd name="connsiteY29" fmla="*/ 243662 h 526997"/>
              <a:gd name="connsiteX30" fmla="*/ 3515933 w 3518361"/>
              <a:gd name="connsiteY30" fmla="*/ 320936 h 526997"/>
              <a:gd name="connsiteX31" fmla="*/ 3515933 w 3518361"/>
              <a:gd name="connsiteY31" fmla="*/ 372451 h 52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518361" h="526997">
                <a:moveTo>
                  <a:pt x="0" y="526997"/>
                </a:moveTo>
                <a:cubicBezTo>
                  <a:pt x="17172" y="514118"/>
                  <a:pt x="33931" y="500670"/>
                  <a:pt x="51516" y="488361"/>
                </a:cubicBezTo>
                <a:cubicBezTo>
                  <a:pt x="76877" y="470608"/>
                  <a:pt x="128789" y="436845"/>
                  <a:pt x="128789" y="436845"/>
                </a:cubicBezTo>
                <a:cubicBezTo>
                  <a:pt x="145961" y="411087"/>
                  <a:pt x="154547" y="376744"/>
                  <a:pt x="180305" y="359572"/>
                </a:cubicBezTo>
                <a:cubicBezTo>
                  <a:pt x="193184" y="350986"/>
                  <a:pt x="205097" y="340736"/>
                  <a:pt x="218941" y="333814"/>
                </a:cubicBezTo>
                <a:cubicBezTo>
                  <a:pt x="231083" y="327743"/>
                  <a:pt x="244525" y="324665"/>
                  <a:pt x="257578" y="320936"/>
                </a:cubicBezTo>
                <a:cubicBezTo>
                  <a:pt x="332998" y="299388"/>
                  <a:pt x="335234" y="305443"/>
                  <a:pt x="437882" y="295178"/>
                </a:cubicBezTo>
                <a:cubicBezTo>
                  <a:pt x="454389" y="291051"/>
                  <a:pt x="509557" y="278659"/>
                  <a:pt x="528034" y="269420"/>
                </a:cubicBezTo>
                <a:cubicBezTo>
                  <a:pt x="541878" y="262498"/>
                  <a:pt x="552827" y="250584"/>
                  <a:pt x="566671" y="243662"/>
                </a:cubicBezTo>
                <a:cubicBezTo>
                  <a:pt x="578813" y="237591"/>
                  <a:pt x="593165" y="236854"/>
                  <a:pt x="605307" y="230783"/>
                </a:cubicBezTo>
                <a:cubicBezTo>
                  <a:pt x="619151" y="223861"/>
                  <a:pt x="630100" y="211948"/>
                  <a:pt x="643944" y="205026"/>
                </a:cubicBezTo>
                <a:cubicBezTo>
                  <a:pt x="671562" y="191218"/>
                  <a:pt x="720521" y="185147"/>
                  <a:pt x="746975" y="179268"/>
                </a:cubicBezTo>
                <a:cubicBezTo>
                  <a:pt x="764254" y="175428"/>
                  <a:pt x="781318" y="170682"/>
                  <a:pt x="798490" y="166389"/>
                </a:cubicBezTo>
                <a:cubicBezTo>
                  <a:pt x="811369" y="157803"/>
                  <a:pt x="822634" y="146066"/>
                  <a:pt x="837127" y="140631"/>
                </a:cubicBezTo>
                <a:cubicBezTo>
                  <a:pt x="857623" y="132945"/>
                  <a:pt x="879647" y="128577"/>
                  <a:pt x="901521" y="127752"/>
                </a:cubicBezTo>
                <a:cubicBezTo>
                  <a:pt x="1107481" y="119980"/>
                  <a:pt x="1313645" y="119167"/>
                  <a:pt x="1519707" y="114874"/>
                </a:cubicBezTo>
                <a:cubicBezTo>
                  <a:pt x="1570789" y="104658"/>
                  <a:pt x="1640533" y="91771"/>
                  <a:pt x="1687133" y="76237"/>
                </a:cubicBezTo>
                <a:cubicBezTo>
                  <a:pt x="1700012" y="71944"/>
                  <a:pt x="1712457" y="66020"/>
                  <a:pt x="1725769" y="63358"/>
                </a:cubicBezTo>
                <a:cubicBezTo>
                  <a:pt x="1755535" y="57405"/>
                  <a:pt x="1785870" y="54772"/>
                  <a:pt x="1815921" y="50479"/>
                </a:cubicBezTo>
                <a:cubicBezTo>
                  <a:pt x="1837524" y="43278"/>
                  <a:pt x="1885492" y="26191"/>
                  <a:pt x="1906074" y="24721"/>
                </a:cubicBezTo>
                <a:cubicBezTo>
                  <a:pt x="2008932" y="17374"/>
                  <a:pt x="2112136" y="16136"/>
                  <a:pt x="2215167" y="11843"/>
                </a:cubicBezTo>
                <a:cubicBezTo>
                  <a:pt x="2471095" y="17066"/>
                  <a:pt x="2704860" y="0"/>
                  <a:pt x="2949262" y="37600"/>
                </a:cubicBezTo>
                <a:cubicBezTo>
                  <a:pt x="2991775" y="44141"/>
                  <a:pt x="3024148" y="53102"/>
                  <a:pt x="3065172" y="63358"/>
                </a:cubicBezTo>
                <a:cubicBezTo>
                  <a:pt x="3078051" y="71944"/>
                  <a:pt x="3089262" y="83826"/>
                  <a:pt x="3103809" y="89116"/>
                </a:cubicBezTo>
                <a:cubicBezTo>
                  <a:pt x="3137078" y="101214"/>
                  <a:pt x="3173256" y="103680"/>
                  <a:pt x="3206840" y="114874"/>
                </a:cubicBezTo>
                <a:lnTo>
                  <a:pt x="3245476" y="127752"/>
                </a:lnTo>
                <a:cubicBezTo>
                  <a:pt x="3271234" y="144924"/>
                  <a:pt x="3293381" y="169478"/>
                  <a:pt x="3322750" y="179268"/>
                </a:cubicBezTo>
                <a:lnTo>
                  <a:pt x="3400023" y="205026"/>
                </a:lnTo>
                <a:cubicBezTo>
                  <a:pt x="3412902" y="209319"/>
                  <a:pt x="3427363" y="210375"/>
                  <a:pt x="3438659" y="217905"/>
                </a:cubicBezTo>
                <a:lnTo>
                  <a:pt x="3477296" y="243662"/>
                </a:lnTo>
                <a:cubicBezTo>
                  <a:pt x="3495846" y="271487"/>
                  <a:pt x="3511086" y="287004"/>
                  <a:pt x="3515933" y="320936"/>
                </a:cubicBezTo>
                <a:cubicBezTo>
                  <a:pt x="3518361" y="337935"/>
                  <a:pt x="3515933" y="355279"/>
                  <a:pt x="3515933" y="372451"/>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8" name="Straight Connector 47"/>
          <p:cNvCxnSpPr>
            <a:endCxn id="8" idx="0"/>
          </p:cNvCxnSpPr>
          <p:nvPr/>
        </p:nvCxnSpPr>
        <p:spPr>
          <a:xfrm rot="16200000" flipH="1">
            <a:off x="6305550" y="3524250"/>
            <a:ext cx="381000" cy="381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Organization in Society</a:t>
            </a:r>
            <a:endParaRPr lang="en-US" dirty="0"/>
          </a:p>
        </p:txBody>
      </p:sp>
      <p:sp>
        <p:nvSpPr>
          <p:cNvPr id="3" name="Content Placeholder 2"/>
          <p:cNvSpPr>
            <a:spLocks noGrp="1"/>
          </p:cNvSpPr>
          <p:nvPr>
            <p:ph idx="1"/>
          </p:nvPr>
        </p:nvSpPr>
        <p:spPr/>
        <p:txBody>
          <a:bodyPr/>
          <a:lstStyle/>
          <a:p>
            <a:r>
              <a:rPr lang="en-US" dirty="0" smtClean="0"/>
              <a:t>The goals the organizations set to achieve directly or indirectly affects the society</a:t>
            </a:r>
          </a:p>
          <a:p>
            <a:r>
              <a:rPr lang="en-US" dirty="0" smtClean="0"/>
              <a:t>Development in education system, healthcare, technologies have helped us live a better life</a:t>
            </a:r>
          </a:p>
          <a:p>
            <a:r>
              <a:rPr lang="en-US" dirty="0" smtClean="0"/>
              <a:t>Hospitals, Colleges and Universities, Banks, Telecommunication, Technologies, Entertainment industry</a:t>
            </a:r>
            <a:endParaRPr lang="en-US" dirty="0"/>
          </a:p>
        </p:txBody>
      </p:sp>
    </p:spTree>
  </p:cSld>
  <p:clrMapOvr>
    <a:masterClrMapping/>
  </p:clrMapOvr>
  <p:transition>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normAutofit/>
          </a:bodyPr>
          <a:lstStyle/>
          <a:p>
            <a:r>
              <a:rPr lang="en-US" dirty="0" smtClean="0"/>
              <a:t>Advantages and Disadvantages</a:t>
            </a:r>
            <a:endParaRPr lang="en-US" dirty="0"/>
          </a:p>
        </p:txBody>
      </p:sp>
      <p:sp>
        <p:nvSpPr>
          <p:cNvPr id="3" name="Content Placeholder 2"/>
          <p:cNvSpPr>
            <a:spLocks noGrp="1"/>
          </p:cNvSpPr>
          <p:nvPr>
            <p:ph idx="1"/>
          </p:nvPr>
        </p:nvSpPr>
        <p:spPr>
          <a:xfrm>
            <a:off x="457200" y="1295400"/>
            <a:ext cx="8229600" cy="5029200"/>
          </a:xfrm>
        </p:spPr>
        <p:txBody>
          <a:bodyPr>
            <a:normAutofit fontScale="92500" lnSpcReduction="20000"/>
          </a:bodyPr>
          <a:lstStyle/>
          <a:p>
            <a:r>
              <a:rPr lang="en-US" dirty="0" smtClean="0"/>
              <a:t>Advantages</a:t>
            </a:r>
          </a:p>
          <a:p>
            <a:pPr lvl="1"/>
            <a:r>
              <a:rPr lang="en-US" dirty="0" smtClean="0"/>
              <a:t>Line managers get the benefit of specialized knowledge of staff specialists at various level</a:t>
            </a:r>
          </a:p>
          <a:p>
            <a:pPr lvl="1"/>
            <a:r>
              <a:rPr lang="en-US" dirty="0" smtClean="0"/>
              <a:t>Staff executives help line executives make better decision by providing them with adequate information at right time</a:t>
            </a:r>
          </a:p>
          <a:p>
            <a:pPr lvl="1"/>
            <a:r>
              <a:rPr lang="en-US" dirty="0" smtClean="0"/>
              <a:t>Is more flexible, helpful when organization grows, share the stressful duties and functions of top executives</a:t>
            </a:r>
          </a:p>
          <a:p>
            <a:r>
              <a:rPr lang="en-US" dirty="0" smtClean="0"/>
              <a:t>Disadvantages</a:t>
            </a:r>
          </a:p>
          <a:p>
            <a:pPr lvl="1"/>
            <a:r>
              <a:rPr lang="en-US" dirty="0" smtClean="0"/>
              <a:t>Staff executives not necessarily provide the best information, conflicts may occur with the line executives</a:t>
            </a:r>
          </a:p>
          <a:p>
            <a:pPr lvl="1"/>
            <a:r>
              <a:rPr lang="en-US" dirty="0" smtClean="0"/>
              <a:t>The allocation of duties between line and staff executives are not clear, may hamper the coordination in the organization</a:t>
            </a:r>
          </a:p>
          <a:p>
            <a:pPr lvl="1"/>
            <a:r>
              <a:rPr lang="en-US" dirty="0" smtClean="0"/>
              <a:t>Line executives work in more practical manner, staff executives who are specialists tend to be more theoretical</a:t>
            </a:r>
          </a:p>
          <a:p>
            <a:pPr lvl="1"/>
            <a:r>
              <a:rPr lang="en-US" dirty="0" smtClean="0"/>
              <a:t>Since staff executives are not accounted for the results, they may not be performing their duties well</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19200"/>
          </a:xfrm>
        </p:spPr>
        <p:txBody>
          <a:bodyPr/>
          <a:lstStyle/>
          <a:p>
            <a:r>
              <a:rPr lang="en-US" dirty="0" smtClean="0"/>
              <a:t>Functional Organization</a:t>
            </a:r>
            <a:endParaRPr lang="en-US" dirty="0"/>
          </a:p>
        </p:txBody>
      </p:sp>
      <p:sp>
        <p:nvSpPr>
          <p:cNvPr id="3" name="Content Placeholder 2"/>
          <p:cNvSpPr>
            <a:spLocks noGrp="1"/>
          </p:cNvSpPr>
          <p:nvPr>
            <p:ph idx="1"/>
          </p:nvPr>
        </p:nvSpPr>
        <p:spPr>
          <a:xfrm>
            <a:off x="457200" y="1600200"/>
            <a:ext cx="8229600" cy="4724400"/>
          </a:xfrm>
        </p:spPr>
        <p:txBody>
          <a:bodyPr/>
          <a:lstStyle/>
          <a:p>
            <a:r>
              <a:rPr lang="en-US" dirty="0" smtClean="0"/>
              <a:t>Idea developed by F.W Taylor</a:t>
            </a:r>
          </a:p>
          <a:p>
            <a:r>
              <a:rPr lang="en-US" dirty="0" smtClean="0"/>
              <a:t>Organization is divided into several units based on functions such as production, marketing, finance, personnel management and are put under the charge of different persons</a:t>
            </a:r>
          </a:p>
          <a:p>
            <a:r>
              <a:rPr lang="en-US" dirty="0" smtClean="0"/>
              <a:t>If a person performs several functions, he/she will be under the direct charge of the several persons in charge of the particular functions</a:t>
            </a:r>
          </a:p>
          <a:p>
            <a:r>
              <a:rPr lang="en-US" dirty="0" smtClean="0"/>
              <a:t>This form encourages the specialization of labor and thus increases efficiency of the organization</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371600"/>
            <a:ext cx="8229600" cy="4953000"/>
          </a:xfrm>
        </p:spPr>
        <p:txBody>
          <a:bodyPr/>
          <a:lstStyle/>
          <a:p>
            <a:endParaRPr lang="en-US" dirty="0"/>
          </a:p>
        </p:txBody>
      </p:sp>
      <p:sp>
        <p:nvSpPr>
          <p:cNvPr id="4" name="Rectangle 3"/>
          <p:cNvSpPr/>
          <p:nvPr/>
        </p:nvSpPr>
        <p:spPr>
          <a:xfrm>
            <a:off x="3505200" y="2133600"/>
            <a:ext cx="2133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General Manager</a:t>
            </a:r>
            <a:endParaRPr lang="en-US" dirty="0"/>
          </a:p>
        </p:txBody>
      </p:sp>
      <p:sp>
        <p:nvSpPr>
          <p:cNvPr id="5" name="Rectangle 4"/>
          <p:cNvSpPr/>
          <p:nvPr/>
        </p:nvSpPr>
        <p:spPr>
          <a:xfrm>
            <a:off x="609600" y="4953000"/>
            <a:ext cx="2438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6" name="Rectangle 5"/>
          <p:cNvSpPr/>
          <p:nvPr/>
        </p:nvSpPr>
        <p:spPr>
          <a:xfrm>
            <a:off x="3581400" y="4953000"/>
            <a:ext cx="2286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7" name="Rectangle 6"/>
          <p:cNvSpPr/>
          <p:nvPr/>
        </p:nvSpPr>
        <p:spPr>
          <a:xfrm>
            <a:off x="6324600" y="4953000"/>
            <a:ext cx="22860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Asst. Manager</a:t>
            </a:r>
            <a:endParaRPr lang="en-US" dirty="0"/>
          </a:p>
        </p:txBody>
      </p:sp>
      <p:sp>
        <p:nvSpPr>
          <p:cNvPr id="8" name="Rectangle 7"/>
          <p:cNvSpPr/>
          <p:nvPr/>
        </p:nvSpPr>
        <p:spPr>
          <a:xfrm>
            <a:off x="762000" y="3200400"/>
            <a:ext cx="1524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Personnel Director</a:t>
            </a:r>
            <a:endParaRPr lang="en-US" dirty="0"/>
          </a:p>
        </p:txBody>
      </p:sp>
      <p:sp>
        <p:nvSpPr>
          <p:cNvPr id="9" name="Rectangle 8"/>
          <p:cNvSpPr/>
          <p:nvPr/>
        </p:nvSpPr>
        <p:spPr>
          <a:xfrm>
            <a:off x="2819400" y="3200400"/>
            <a:ext cx="1524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Finance Director</a:t>
            </a:r>
            <a:endParaRPr lang="en-US" dirty="0"/>
          </a:p>
        </p:txBody>
      </p:sp>
      <p:sp>
        <p:nvSpPr>
          <p:cNvPr id="10" name="Rectangle 9"/>
          <p:cNvSpPr/>
          <p:nvPr/>
        </p:nvSpPr>
        <p:spPr>
          <a:xfrm>
            <a:off x="4876800" y="3200400"/>
            <a:ext cx="16002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Marketing Director</a:t>
            </a:r>
            <a:endParaRPr lang="en-US" dirty="0"/>
          </a:p>
        </p:txBody>
      </p:sp>
      <p:sp>
        <p:nvSpPr>
          <p:cNvPr id="11" name="Rectangle 10"/>
          <p:cNvSpPr/>
          <p:nvPr/>
        </p:nvSpPr>
        <p:spPr>
          <a:xfrm>
            <a:off x="6858000" y="3200400"/>
            <a:ext cx="16002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Production Director</a:t>
            </a:r>
            <a:endParaRPr lang="en-US" dirty="0"/>
          </a:p>
        </p:txBody>
      </p:sp>
      <p:cxnSp>
        <p:nvCxnSpPr>
          <p:cNvPr id="13" name="Straight Connector 12"/>
          <p:cNvCxnSpPr/>
          <p:nvPr/>
        </p:nvCxnSpPr>
        <p:spPr>
          <a:xfrm>
            <a:off x="1524000" y="4724400"/>
            <a:ext cx="6172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409700" y="4838700"/>
            <a:ext cx="228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7581900" y="4838700"/>
            <a:ext cx="228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4" idx="2"/>
          </p:cNvCxnSpPr>
          <p:nvPr/>
        </p:nvCxnSpPr>
        <p:spPr>
          <a:xfrm rot="5400000">
            <a:off x="3390900" y="3848100"/>
            <a:ext cx="2362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219200" y="2819400"/>
            <a:ext cx="66294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8700" y="30099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7658100" y="30099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9" idx="0"/>
          </p:cNvCxnSpPr>
          <p:nvPr/>
        </p:nvCxnSpPr>
        <p:spPr>
          <a:xfrm rot="5400000">
            <a:off x="3390900" y="30099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5486400" y="2971800"/>
            <a:ext cx="3048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8" name="Freeform 47"/>
          <p:cNvSpPr/>
          <p:nvPr/>
        </p:nvSpPr>
        <p:spPr>
          <a:xfrm>
            <a:off x="1371600" y="3992451"/>
            <a:ext cx="152400" cy="731949"/>
          </a:xfrm>
          <a:custGeom>
            <a:avLst/>
            <a:gdLst>
              <a:gd name="connsiteX0" fmla="*/ 0 w 51516"/>
              <a:gd name="connsiteY0" fmla="*/ 0 h 437881"/>
              <a:gd name="connsiteX1" fmla="*/ 12879 w 51516"/>
              <a:gd name="connsiteY1" fmla="*/ 270456 h 437881"/>
              <a:gd name="connsiteX2" fmla="*/ 38637 w 51516"/>
              <a:gd name="connsiteY2" fmla="*/ 399245 h 437881"/>
              <a:gd name="connsiteX3" fmla="*/ 51516 w 51516"/>
              <a:gd name="connsiteY3" fmla="*/ 437881 h 437881"/>
            </a:gdLst>
            <a:ahLst/>
            <a:cxnLst>
              <a:cxn ang="0">
                <a:pos x="connsiteX0" y="connsiteY0"/>
              </a:cxn>
              <a:cxn ang="0">
                <a:pos x="connsiteX1" y="connsiteY1"/>
              </a:cxn>
              <a:cxn ang="0">
                <a:pos x="connsiteX2" y="connsiteY2"/>
              </a:cxn>
              <a:cxn ang="0">
                <a:pos x="connsiteX3" y="connsiteY3"/>
              </a:cxn>
            </a:cxnLst>
            <a:rect l="l" t="t" r="r" b="b"/>
            <a:pathLst>
              <a:path w="51516" h="437881">
                <a:moveTo>
                  <a:pt x="0" y="0"/>
                </a:moveTo>
                <a:cubicBezTo>
                  <a:pt x="4293" y="90152"/>
                  <a:pt x="4185" y="180622"/>
                  <a:pt x="12879" y="270456"/>
                </a:cubicBezTo>
                <a:cubicBezTo>
                  <a:pt x="17096" y="314032"/>
                  <a:pt x="24792" y="357712"/>
                  <a:pt x="38637" y="399245"/>
                </a:cubicBezTo>
                <a:lnTo>
                  <a:pt x="51516" y="437881"/>
                </a:ln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dirty="0">
              <a:solidFill>
                <a:srgbClr val="FF0000"/>
              </a:solidFill>
            </a:endParaRPr>
          </a:p>
        </p:txBody>
      </p:sp>
      <p:sp>
        <p:nvSpPr>
          <p:cNvPr id="50" name="Freeform 49"/>
          <p:cNvSpPr/>
          <p:nvPr/>
        </p:nvSpPr>
        <p:spPr>
          <a:xfrm>
            <a:off x="1416676" y="4005330"/>
            <a:ext cx="3155324" cy="721216"/>
          </a:xfrm>
          <a:custGeom>
            <a:avLst/>
            <a:gdLst>
              <a:gd name="connsiteX0" fmla="*/ 0 w 3155324"/>
              <a:gd name="connsiteY0" fmla="*/ 0 h 721216"/>
              <a:gd name="connsiteX1" fmla="*/ 90152 w 3155324"/>
              <a:gd name="connsiteY1" fmla="*/ 12878 h 721216"/>
              <a:gd name="connsiteX2" fmla="*/ 270456 w 3155324"/>
              <a:gd name="connsiteY2" fmla="*/ 38636 h 721216"/>
              <a:gd name="connsiteX3" fmla="*/ 360609 w 3155324"/>
              <a:gd name="connsiteY3" fmla="*/ 64394 h 721216"/>
              <a:gd name="connsiteX4" fmla="*/ 528034 w 3155324"/>
              <a:gd name="connsiteY4" fmla="*/ 103031 h 721216"/>
              <a:gd name="connsiteX5" fmla="*/ 618186 w 3155324"/>
              <a:gd name="connsiteY5" fmla="*/ 128788 h 721216"/>
              <a:gd name="connsiteX6" fmla="*/ 669701 w 3155324"/>
              <a:gd name="connsiteY6" fmla="*/ 141667 h 721216"/>
              <a:gd name="connsiteX7" fmla="*/ 708338 w 3155324"/>
              <a:gd name="connsiteY7" fmla="*/ 154546 h 721216"/>
              <a:gd name="connsiteX8" fmla="*/ 811369 w 3155324"/>
              <a:gd name="connsiteY8" fmla="*/ 167425 h 721216"/>
              <a:gd name="connsiteX9" fmla="*/ 862885 w 3155324"/>
              <a:gd name="connsiteY9" fmla="*/ 180304 h 721216"/>
              <a:gd name="connsiteX10" fmla="*/ 901521 w 3155324"/>
              <a:gd name="connsiteY10" fmla="*/ 193183 h 721216"/>
              <a:gd name="connsiteX11" fmla="*/ 1184856 w 3155324"/>
              <a:gd name="connsiteY11" fmla="*/ 218940 h 721216"/>
              <a:gd name="connsiteX12" fmla="*/ 1313645 w 3155324"/>
              <a:gd name="connsiteY12" fmla="*/ 244698 h 721216"/>
              <a:gd name="connsiteX13" fmla="*/ 1390918 w 3155324"/>
              <a:gd name="connsiteY13" fmla="*/ 257577 h 721216"/>
              <a:gd name="connsiteX14" fmla="*/ 1442434 w 3155324"/>
              <a:gd name="connsiteY14" fmla="*/ 270456 h 721216"/>
              <a:gd name="connsiteX15" fmla="*/ 1712890 w 3155324"/>
              <a:gd name="connsiteY15" fmla="*/ 296214 h 721216"/>
              <a:gd name="connsiteX16" fmla="*/ 1944710 w 3155324"/>
              <a:gd name="connsiteY16" fmla="*/ 321971 h 721216"/>
              <a:gd name="connsiteX17" fmla="*/ 2073499 w 3155324"/>
              <a:gd name="connsiteY17" fmla="*/ 360608 h 721216"/>
              <a:gd name="connsiteX18" fmla="*/ 2163651 w 3155324"/>
              <a:gd name="connsiteY18" fmla="*/ 386366 h 721216"/>
              <a:gd name="connsiteX19" fmla="*/ 2215166 w 3155324"/>
              <a:gd name="connsiteY19" fmla="*/ 399245 h 721216"/>
              <a:gd name="connsiteX20" fmla="*/ 2343955 w 3155324"/>
              <a:gd name="connsiteY20" fmla="*/ 437881 h 721216"/>
              <a:gd name="connsiteX21" fmla="*/ 2485623 w 3155324"/>
              <a:gd name="connsiteY21" fmla="*/ 450760 h 721216"/>
              <a:gd name="connsiteX22" fmla="*/ 2601532 w 3155324"/>
              <a:gd name="connsiteY22" fmla="*/ 476518 h 721216"/>
              <a:gd name="connsiteX23" fmla="*/ 2640169 w 3155324"/>
              <a:gd name="connsiteY23" fmla="*/ 489397 h 721216"/>
              <a:gd name="connsiteX24" fmla="*/ 2768958 w 3155324"/>
              <a:gd name="connsiteY24" fmla="*/ 528033 h 721216"/>
              <a:gd name="connsiteX25" fmla="*/ 2820473 w 3155324"/>
              <a:gd name="connsiteY25" fmla="*/ 553791 h 721216"/>
              <a:gd name="connsiteX26" fmla="*/ 2923504 w 3155324"/>
              <a:gd name="connsiteY26" fmla="*/ 579549 h 721216"/>
              <a:gd name="connsiteX27" fmla="*/ 3000778 w 3155324"/>
              <a:gd name="connsiteY27" fmla="*/ 605307 h 721216"/>
              <a:gd name="connsiteX28" fmla="*/ 3103809 w 3155324"/>
              <a:gd name="connsiteY28" fmla="*/ 631064 h 721216"/>
              <a:gd name="connsiteX29" fmla="*/ 3116687 w 3155324"/>
              <a:gd name="connsiteY29" fmla="*/ 669701 h 721216"/>
              <a:gd name="connsiteX30" fmla="*/ 3155324 w 3155324"/>
              <a:gd name="connsiteY30" fmla="*/ 721216 h 72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55324" h="721216">
                <a:moveTo>
                  <a:pt x="0" y="0"/>
                </a:moveTo>
                <a:lnTo>
                  <a:pt x="90152" y="12878"/>
                </a:lnTo>
                <a:cubicBezTo>
                  <a:pt x="132970" y="18587"/>
                  <a:pt x="224021" y="27920"/>
                  <a:pt x="270456" y="38636"/>
                </a:cubicBezTo>
                <a:cubicBezTo>
                  <a:pt x="300909" y="45664"/>
                  <a:pt x="330289" y="56814"/>
                  <a:pt x="360609" y="64394"/>
                </a:cubicBezTo>
                <a:cubicBezTo>
                  <a:pt x="521661" y="104657"/>
                  <a:pt x="303588" y="38905"/>
                  <a:pt x="528034" y="103031"/>
                </a:cubicBezTo>
                <a:lnTo>
                  <a:pt x="618186" y="128788"/>
                </a:lnTo>
                <a:cubicBezTo>
                  <a:pt x="635262" y="133445"/>
                  <a:pt x="652682" y="136804"/>
                  <a:pt x="669701" y="141667"/>
                </a:cubicBezTo>
                <a:cubicBezTo>
                  <a:pt x="682754" y="145397"/>
                  <a:pt x="694981" y="152117"/>
                  <a:pt x="708338" y="154546"/>
                </a:cubicBezTo>
                <a:cubicBezTo>
                  <a:pt x="742391" y="160737"/>
                  <a:pt x="777229" y="161735"/>
                  <a:pt x="811369" y="167425"/>
                </a:cubicBezTo>
                <a:cubicBezTo>
                  <a:pt x="828829" y="170335"/>
                  <a:pt x="845866" y="175441"/>
                  <a:pt x="862885" y="180304"/>
                </a:cubicBezTo>
                <a:cubicBezTo>
                  <a:pt x="875938" y="184033"/>
                  <a:pt x="888165" y="190755"/>
                  <a:pt x="901521" y="193183"/>
                </a:cubicBezTo>
                <a:cubicBezTo>
                  <a:pt x="980540" y="207550"/>
                  <a:pt x="1115919" y="214016"/>
                  <a:pt x="1184856" y="218940"/>
                </a:cubicBezTo>
                <a:cubicBezTo>
                  <a:pt x="1227786" y="227526"/>
                  <a:pt x="1270461" y="237501"/>
                  <a:pt x="1313645" y="244698"/>
                </a:cubicBezTo>
                <a:cubicBezTo>
                  <a:pt x="1339403" y="248991"/>
                  <a:pt x="1365312" y="252456"/>
                  <a:pt x="1390918" y="257577"/>
                </a:cubicBezTo>
                <a:cubicBezTo>
                  <a:pt x="1408275" y="261048"/>
                  <a:pt x="1424860" y="268347"/>
                  <a:pt x="1442434" y="270456"/>
                </a:cubicBezTo>
                <a:cubicBezTo>
                  <a:pt x="1532349" y="281246"/>
                  <a:pt x="1622702" y="288015"/>
                  <a:pt x="1712890" y="296214"/>
                </a:cubicBezTo>
                <a:cubicBezTo>
                  <a:pt x="1828397" y="306715"/>
                  <a:pt x="1849312" y="302892"/>
                  <a:pt x="1944710" y="321971"/>
                </a:cubicBezTo>
                <a:cubicBezTo>
                  <a:pt x="2046888" y="342406"/>
                  <a:pt x="1942123" y="327763"/>
                  <a:pt x="2073499" y="360608"/>
                </a:cubicBezTo>
                <a:cubicBezTo>
                  <a:pt x="2234541" y="400869"/>
                  <a:pt x="2034318" y="349413"/>
                  <a:pt x="2163651" y="386366"/>
                </a:cubicBezTo>
                <a:cubicBezTo>
                  <a:pt x="2180670" y="391229"/>
                  <a:pt x="2198212" y="394159"/>
                  <a:pt x="2215166" y="399245"/>
                </a:cubicBezTo>
                <a:cubicBezTo>
                  <a:pt x="2244443" y="408028"/>
                  <a:pt x="2308336" y="433132"/>
                  <a:pt x="2343955" y="437881"/>
                </a:cubicBezTo>
                <a:cubicBezTo>
                  <a:pt x="2390956" y="444148"/>
                  <a:pt x="2438400" y="446467"/>
                  <a:pt x="2485623" y="450760"/>
                </a:cubicBezTo>
                <a:cubicBezTo>
                  <a:pt x="2572597" y="479752"/>
                  <a:pt x="2465539" y="446297"/>
                  <a:pt x="2601532" y="476518"/>
                </a:cubicBezTo>
                <a:cubicBezTo>
                  <a:pt x="2614784" y="479463"/>
                  <a:pt x="2627116" y="485667"/>
                  <a:pt x="2640169" y="489397"/>
                </a:cubicBezTo>
                <a:cubicBezTo>
                  <a:pt x="2683301" y="501720"/>
                  <a:pt x="2728156" y="507632"/>
                  <a:pt x="2768958" y="528033"/>
                </a:cubicBezTo>
                <a:cubicBezTo>
                  <a:pt x="2786130" y="536619"/>
                  <a:pt x="2802260" y="547720"/>
                  <a:pt x="2820473" y="553791"/>
                </a:cubicBezTo>
                <a:cubicBezTo>
                  <a:pt x="2854057" y="564986"/>
                  <a:pt x="2889920" y="568354"/>
                  <a:pt x="2923504" y="579549"/>
                </a:cubicBezTo>
                <a:cubicBezTo>
                  <a:pt x="2949262" y="588135"/>
                  <a:pt x="2974437" y="598722"/>
                  <a:pt x="3000778" y="605307"/>
                </a:cubicBezTo>
                <a:lnTo>
                  <a:pt x="3103809" y="631064"/>
                </a:lnTo>
                <a:cubicBezTo>
                  <a:pt x="3108102" y="643943"/>
                  <a:pt x="3110616" y="657559"/>
                  <a:pt x="3116687" y="669701"/>
                </a:cubicBezTo>
                <a:cubicBezTo>
                  <a:pt x="3131250" y="698828"/>
                  <a:pt x="3137211" y="703105"/>
                  <a:pt x="3155324" y="721216"/>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51" name="Freeform 50"/>
          <p:cNvSpPr/>
          <p:nvPr/>
        </p:nvSpPr>
        <p:spPr>
          <a:xfrm>
            <a:off x="1429555" y="4018208"/>
            <a:ext cx="6246253" cy="721217"/>
          </a:xfrm>
          <a:custGeom>
            <a:avLst/>
            <a:gdLst>
              <a:gd name="connsiteX0" fmla="*/ 0 w 6246253"/>
              <a:gd name="connsiteY0" fmla="*/ 0 h 721217"/>
              <a:gd name="connsiteX1" fmla="*/ 605307 w 6246253"/>
              <a:gd name="connsiteY1" fmla="*/ 12879 h 721217"/>
              <a:gd name="connsiteX2" fmla="*/ 656822 w 6246253"/>
              <a:gd name="connsiteY2" fmla="*/ 25758 h 721217"/>
              <a:gd name="connsiteX3" fmla="*/ 746975 w 6246253"/>
              <a:gd name="connsiteY3" fmla="*/ 38637 h 721217"/>
              <a:gd name="connsiteX4" fmla="*/ 824248 w 6246253"/>
              <a:gd name="connsiteY4" fmla="*/ 51516 h 721217"/>
              <a:gd name="connsiteX5" fmla="*/ 1004552 w 6246253"/>
              <a:gd name="connsiteY5" fmla="*/ 64395 h 721217"/>
              <a:gd name="connsiteX6" fmla="*/ 1081825 w 6246253"/>
              <a:gd name="connsiteY6" fmla="*/ 77274 h 721217"/>
              <a:gd name="connsiteX7" fmla="*/ 1120462 w 6246253"/>
              <a:gd name="connsiteY7" fmla="*/ 90153 h 721217"/>
              <a:gd name="connsiteX8" fmla="*/ 1378039 w 6246253"/>
              <a:gd name="connsiteY8" fmla="*/ 115910 h 721217"/>
              <a:gd name="connsiteX9" fmla="*/ 1455313 w 6246253"/>
              <a:gd name="connsiteY9" fmla="*/ 128789 h 721217"/>
              <a:gd name="connsiteX10" fmla="*/ 1661375 w 6246253"/>
              <a:gd name="connsiteY10" fmla="*/ 141668 h 721217"/>
              <a:gd name="connsiteX11" fmla="*/ 2150772 w 6246253"/>
              <a:gd name="connsiteY11" fmla="*/ 193184 h 721217"/>
              <a:gd name="connsiteX12" fmla="*/ 2253803 w 6246253"/>
              <a:gd name="connsiteY12" fmla="*/ 218941 h 721217"/>
              <a:gd name="connsiteX13" fmla="*/ 2562896 w 6246253"/>
              <a:gd name="connsiteY13" fmla="*/ 257578 h 721217"/>
              <a:gd name="connsiteX14" fmla="*/ 2820473 w 6246253"/>
              <a:gd name="connsiteY14" fmla="*/ 283336 h 721217"/>
              <a:gd name="connsiteX15" fmla="*/ 2897746 w 6246253"/>
              <a:gd name="connsiteY15" fmla="*/ 309093 h 721217"/>
              <a:gd name="connsiteX16" fmla="*/ 3065172 w 6246253"/>
              <a:gd name="connsiteY16" fmla="*/ 334851 h 721217"/>
              <a:gd name="connsiteX17" fmla="*/ 3451538 w 6246253"/>
              <a:gd name="connsiteY17" fmla="*/ 360609 h 721217"/>
              <a:gd name="connsiteX18" fmla="*/ 3812146 w 6246253"/>
              <a:gd name="connsiteY18" fmla="*/ 360609 h 721217"/>
              <a:gd name="connsiteX19" fmla="*/ 4365938 w 6246253"/>
              <a:gd name="connsiteY19" fmla="*/ 373488 h 721217"/>
              <a:gd name="connsiteX20" fmla="*/ 4597758 w 6246253"/>
              <a:gd name="connsiteY20" fmla="*/ 386367 h 721217"/>
              <a:gd name="connsiteX21" fmla="*/ 4739425 w 6246253"/>
              <a:gd name="connsiteY21" fmla="*/ 399246 h 721217"/>
              <a:gd name="connsiteX22" fmla="*/ 4906851 w 6246253"/>
              <a:gd name="connsiteY22" fmla="*/ 412124 h 721217"/>
              <a:gd name="connsiteX23" fmla="*/ 5318975 w 6246253"/>
              <a:gd name="connsiteY23" fmla="*/ 437882 h 721217"/>
              <a:gd name="connsiteX24" fmla="*/ 5370490 w 6246253"/>
              <a:gd name="connsiteY24" fmla="*/ 463640 h 721217"/>
              <a:gd name="connsiteX25" fmla="*/ 5422006 w 6246253"/>
              <a:gd name="connsiteY25" fmla="*/ 476519 h 721217"/>
              <a:gd name="connsiteX26" fmla="*/ 5473521 w 6246253"/>
              <a:gd name="connsiteY26" fmla="*/ 502277 h 721217"/>
              <a:gd name="connsiteX27" fmla="*/ 5512158 w 6246253"/>
              <a:gd name="connsiteY27" fmla="*/ 528034 h 721217"/>
              <a:gd name="connsiteX28" fmla="*/ 5628068 w 6246253"/>
              <a:gd name="connsiteY28" fmla="*/ 566671 h 721217"/>
              <a:gd name="connsiteX29" fmla="*/ 5705341 w 6246253"/>
              <a:gd name="connsiteY29" fmla="*/ 592429 h 721217"/>
              <a:gd name="connsiteX30" fmla="*/ 5743977 w 6246253"/>
              <a:gd name="connsiteY30" fmla="*/ 605307 h 721217"/>
              <a:gd name="connsiteX31" fmla="*/ 5808372 w 6246253"/>
              <a:gd name="connsiteY31" fmla="*/ 618186 h 721217"/>
              <a:gd name="connsiteX32" fmla="*/ 5847008 w 6246253"/>
              <a:gd name="connsiteY32" fmla="*/ 631065 h 721217"/>
              <a:gd name="connsiteX33" fmla="*/ 6065949 w 6246253"/>
              <a:gd name="connsiteY33" fmla="*/ 656823 h 721217"/>
              <a:gd name="connsiteX34" fmla="*/ 6143222 w 6246253"/>
              <a:gd name="connsiteY34" fmla="*/ 682581 h 721217"/>
              <a:gd name="connsiteX35" fmla="*/ 6181859 w 6246253"/>
              <a:gd name="connsiteY35" fmla="*/ 695460 h 721217"/>
              <a:gd name="connsiteX36" fmla="*/ 6220496 w 6246253"/>
              <a:gd name="connsiteY36" fmla="*/ 708338 h 721217"/>
              <a:gd name="connsiteX37" fmla="*/ 6246253 w 6246253"/>
              <a:gd name="connsiteY37" fmla="*/ 721217 h 72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246253" h="721217">
                <a:moveTo>
                  <a:pt x="0" y="0"/>
                </a:moveTo>
                <a:lnTo>
                  <a:pt x="605307" y="12879"/>
                </a:lnTo>
                <a:cubicBezTo>
                  <a:pt x="622994" y="13573"/>
                  <a:pt x="639407" y="22592"/>
                  <a:pt x="656822" y="25758"/>
                </a:cubicBezTo>
                <a:cubicBezTo>
                  <a:pt x="686688" y="31188"/>
                  <a:pt x="716972" y="34021"/>
                  <a:pt x="746975" y="38637"/>
                </a:cubicBezTo>
                <a:cubicBezTo>
                  <a:pt x="772784" y="42608"/>
                  <a:pt x="798265" y="48918"/>
                  <a:pt x="824248" y="51516"/>
                </a:cubicBezTo>
                <a:cubicBezTo>
                  <a:pt x="884203" y="57512"/>
                  <a:pt x="944451" y="60102"/>
                  <a:pt x="1004552" y="64395"/>
                </a:cubicBezTo>
                <a:cubicBezTo>
                  <a:pt x="1030310" y="68688"/>
                  <a:pt x="1056334" y="71609"/>
                  <a:pt x="1081825" y="77274"/>
                </a:cubicBezTo>
                <a:cubicBezTo>
                  <a:pt x="1095077" y="80219"/>
                  <a:pt x="1107071" y="87921"/>
                  <a:pt x="1120462" y="90153"/>
                </a:cubicBezTo>
                <a:cubicBezTo>
                  <a:pt x="1179366" y="99970"/>
                  <a:pt x="1324674" y="109632"/>
                  <a:pt x="1378039" y="115910"/>
                </a:cubicBezTo>
                <a:cubicBezTo>
                  <a:pt x="1403973" y="118961"/>
                  <a:pt x="1429307" y="126425"/>
                  <a:pt x="1455313" y="128789"/>
                </a:cubicBezTo>
                <a:cubicBezTo>
                  <a:pt x="1523852" y="135020"/>
                  <a:pt x="1592688" y="137375"/>
                  <a:pt x="1661375" y="141668"/>
                </a:cubicBezTo>
                <a:cubicBezTo>
                  <a:pt x="1848961" y="204198"/>
                  <a:pt x="1621112" y="131596"/>
                  <a:pt x="2150772" y="193184"/>
                </a:cubicBezTo>
                <a:cubicBezTo>
                  <a:pt x="2185936" y="197273"/>
                  <a:pt x="2218973" y="212608"/>
                  <a:pt x="2253803" y="218941"/>
                </a:cubicBezTo>
                <a:cubicBezTo>
                  <a:pt x="2381629" y="242182"/>
                  <a:pt x="2441341" y="244783"/>
                  <a:pt x="2562896" y="257578"/>
                </a:cubicBezTo>
                <a:cubicBezTo>
                  <a:pt x="2792359" y="281732"/>
                  <a:pt x="2559069" y="259572"/>
                  <a:pt x="2820473" y="283336"/>
                </a:cubicBezTo>
                <a:cubicBezTo>
                  <a:pt x="2846231" y="291922"/>
                  <a:pt x="2871406" y="302508"/>
                  <a:pt x="2897746" y="309093"/>
                </a:cubicBezTo>
                <a:cubicBezTo>
                  <a:pt x="2919229" y="314464"/>
                  <a:pt x="3048832" y="332808"/>
                  <a:pt x="3065172" y="334851"/>
                </a:cubicBezTo>
                <a:cubicBezTo>
                  <a:pt x="3233879" y="355940"/>
                  <a:pt x="3227934" y="349961"/>
                  <a:pt x="3451538" y="360609"/>
                </a:cubicBezTo>
                <a:cubicBezTo>
                  <a:pt x="3742472" y="389703"/>
                  <a:pt x="3384529" y="360609"/>
                  <a:pt x="3812146" y="360609"/>
                </a:cubicBezTo>
                <a:cubicBezTo>
                  <a:pt x="3996793" y="360609"/>
                  <a:pt x="4181341" y="369195"/>
                  <a:pt x="4365938" y="373488"/>
                </a:cubicBezTo>
                <a:lnTo>
                  <a:pt x="4597758" y="386367"/>
                </a:lnTo>
                <a:cubicBezTo>
                  <a:pt x="4645063" y="389629"/>
                  <a:pt x="4692172" y="395308"/>
                  <a:pt x="4739425" y="399246"/>
                </a:cubicBezTo>
                <a:lnTo>
                  <a:pt x="4906851" y="412124"/>
                </a:lnTo>
                <a:cubicBezTo>
                  <a:pt x="5073482" y="467669"/>
                  <a:pt x="4841831" y="394505"/>
                  <a:pt x="5318975" y="437882"/>
                </a:cubicBezTo>
                <a:cubicBezTo>
                  <a:pt x="5338095" y="439620"/>
                  <a:pt x="5352514" y="456899"/>
                  <a:pt x="5370490" y="463640"/>
                </a:cubicBezTo>
                <a:cubicBezTo>
                  <a:pt x="5387063" y="469855"/>
                  <a:pt x="5404834" y="472226"/>
                  <a:pt x="5422006" y="476519"/>
                </a:cubicBezTo>
                <a:cubicBezTo>
                  <a:pt x="5439178" y="485105"/>
                  <a:pt x="5456852" y="492752"/>
                  <a:pt x="5473521" y="502277"/>
                </a:cubicBezTo>
                <a:cubicBezTo>
                  <a:pt x="5486960" y="509956"/>
                  <a:pt x="5498014" y="521748"/>
                  <a:pt x="5512158" y="528034"/>
                </a:cubicBezTo>
                <a:cubicBezTo>
                  <a:pt x="5512163" y="528036"/>
                  <a:pt x="5608747" y="560231"/>
                  <a:pt x="5628068" y="566671"/>
                </a:cubicBezTo>
                <a:lnTo>
                  <a:pt x="5705341" y="592429"/>
                </a:lnTo>
                <a:cubicBezTo>
                  <a:pt x="5718220" y="596722"/>
                  <a:pt x="5730665" y="602645"/>
                  <a:pt x="5743977" y="605307"/>
                </a:cubicBezTo>
                <a:cubicBezTo>
                  <a:pt x="5765442" y="609600"/>
                  <a:pt x="5787136" y="612877"/>
                  <a:pt x="5808372" y="618186"/>
                </a:cubicBezTo>
                <a:cubicBezTo>
                  <a:pt x="5821542" y="621479"/>
                  <a:pt x="5833756" y="628120"/>
                  <a:pt x="5847008" y="631065"/>
                </a:cubicBezTo>
                <a:cubicBezTo>
                  <a:pt x="5918571" y="646968"/>
                  <a:pt x="5993575" y="650243"/>
                  <a:pt x="6065949" y="656823"/>
                </a:cubicBezTo>
                <a:lnTo>
                  <a:pt x="6143222" y="682581"/>
                </a:lnTo>
                <a:lnTo>
                  <a:pt x="6181859" y="695460"/>
                </a:lnTo>
                <a:cubicBezTo>
                  <a:pt x="6194738" y="699753"/>
                  <a:pt x="6208354" y="702267"/>
                  <a:pt x="6220496" y="708338"/>
                </a:cubicBezTo>
                <a:lnTo>
                  <a:pt x="6246253" y="721217"/>
                </a:ln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53" name="Freeform 52"/>
          <p:cNvSpPr/>
          <p:nvPr/>
        </p:nvSpPr>
        <p:spPr>
          <a:xfrm>
            <a:off x="1532586" y="3966693"/>
            <a:ext cx="2086377" cy="762234"/>
          </a:xfrm>
          <a:custGeom>
            <a:avLst/>
            <a:gdLst>
              <a:gd name="connsiteX0" fmla="*/ 2086377 w 2086377"/>
              <a:gd name="connsiteY0" fmla="*/ 0 h 762234"/>
              <a:gd name="connsiteX1" fmla="*/ 1815921 w 2086377"/>
              <a:gd name="connsiteY1" fmla="*/ 12879 h 762234"/>
              <a:gd name="connsiteX2" fmla="*/ 1751527 w 2086377"/>
              <a:gd name="connsiteY2" fmla="*/ 25758 h 762234"/>
              <a:gd name="connsiteX3" fmla="*/ 1622738 w 2086377"/>
              <a:gd name="connsiteY3" fmla="*/ 38637 h 762234"/>
              <a:gd name="connsiteX4" fmla="*/ 1519707 w 2086377"/>
              <a:gd name="connsiteY4" fmla="*/ 64394 h 762234"/>
              <a:gd name="connsiteX5" fmla="*/ 1481070 w 2086377"/>
              <a:gd name="connsiteY5" fmla="*/ 77273 h 762234"/>
              <a:gd name="connsiteX6" fmla="*/ 1326524 w 2086377"/>
              <a:gd name="connsiteY6" fmla="*/ 90152 h 762234"/>
              <a:gd name="connsiteX7" fmla="*/ 1223493 w 2086377"/>
              <a:gd name="connsiteY7" fmla="*/ 103031 h 762234"/>
              <a:gd name="connsiteX8" fmla="*/ 1184856 w 2086377"/>
              <a:gd name="connsiteY8" fmla="*/ 115910 h 762234"/>
              <a:gd name="connsiteX9" fmla="*/ 1159099 w 2086377"/>
              <a:gd name="connsiteY9" fmla="*/ 154546 h 762234"/>
              <a:gd name="connsiteX10" fmla="*/ 1081825 w 2086377"/>
              <a:gd name="connsiteY10" fmla="*/ 180304 h 762234"/>
              <a:gd name="connsiteX11" fmla="*/ 1004552 w 2086377"/>
              <a:gd name="connsiteY11" fmla="*/ 206062 h 762234"/>
              <a:gd name="connsiteX12" fmla="*/ 965915 w 2086377"/>
              <a:gd name="connsiteY12" fmla="*/ 218941 h 762234"/>
              <a:gd name="connsiteX13" fmla="*/ 837127 w 2086377"/>
              <a:gd name="connsiteY13" fmla="*/ 309093 h 762234"/>
              <a:gd name="connsiteX14" fmla="*/ 798490 w 2086377"/>
              <a:gd name="connsiteY14" fmla="*/ 334851 h 762234"/>
              <a:gd name="connsiteX15" fmla="*/ 721217 w 2086377"/>
              <a:gd name="connsiteY15" fmla="*/ 412124 h 762234"/>
              <a:gd name="connsiteX16" fmla="*/ 502276 w 2086377"/>
              <a:gd name="connsiteY16" fmla="*/ 425003 h 762234"/>
              <a:gd name="connsiteX17" fmla="*/ 425003 w 2086377"/>
              <a:gd name="connsiteY17" fmla="*/ 450761 h 762234"/>
              <a:gd name="connsiteX18" fmla="*/ 412124 w 2086377"/>
              <a:gd name="connsiteY18" fmla="*/ 489397 h 762234"/>
              <a:gd name="connsiteX19" fmla="*/ 334851 w 2086377"/>
              <a:gd name="connsiteY19" fmla="*/ 540913 h 762234"/>
              <a:gd name="connsiteX20" fmla="*/ 309093 w 2086377"/>
              <a:gd name="connsiteY20" fmla="*/ 579549 h 762234"/>
              <a:gd name="connsiteX21" fmla="*/ 270456 w 2086377"/>
              <a:gd name="connsiteY21" fmla="*/ 592428 h 762234"/>
              <a:gd name="connsiteX22" fmla="*/ 231820 w 2086377"/>
              <a:gd name="connsiteY22" fmla="*/ 618186 h 762234"/>
              <a:gd name="connsiteX23" fmla="*/ 206062 w 2086377"/>
              <a:gd name="connsiteY23" fmla="*/ 656822 h 762234"/>
              <a:gd name="connsiteX24" fmla="*/ 128789 w 2086377"/>
              <a:gd name="connsiteY24" fmla="*/ 682580 h 762234"/>
              <a:gd name="connsiteX25" fmla="*/ 51515 w 2086377"/>
              <a:gd name="connsiteY25" fmla="*/ 734096 h 762234"/>
              <a:gd name="connsiteX26" fmla="*/ 0 w 2086377"/>
              <a:gd name="connsiteY26" fmla="*/ 759853 h 76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86377" h="762234">
                <a:moveTo>
                  <a:pt x="2086377" y="0"/>
                </a:moveTo>
                <a:cubicBezTo>
                  <a:pt x="1996225" y="4293"/>
                  <a:pt x="1905909" y="5957"/>
                  <a:pt x="1815921" y="12879"/>
                </a:cubicBezTo>
                <a:cubicBezTo>
                  <a:pt x="1794096" y="14558"/>
                  <a:pt x="1773225" y="22865"/>
                  <a:pt x="1751527" y="25758"/>
                </a:cubicBezTo>
                <a:cubicBezTo>
                  <a:pt x="1708762" y="31460"/>
                  <a:pt x="1665668" y="34344"/>
                  <a:pt x="1622738" y="38637"/>
                </a:cubicBezTo>
                <a:cubicBezTo>
                  <a:pt x="1588394" y="47223"/>
                  <a:pt x="1553291" y="53199"/>
                  <a:pt x="1519707" y="64394"/>
                </a:cubicBezTo>
                <a:cubicBezTo>
                  <a:pt x="1506828" y="68687"/>
                  <a:pt x="1494527" y="75479"/>
                  <a:pt x="1481070" y="77273"/>
                </a:cubicBezTo>
                <a:cubicBezTo>
                  <a:pt x="1429830" y="84105"/>
                  <a:pt x="1377961" y="85008"/>
                  <a:pt x="1326524" y="90152"/>
                </a:cubicBezTo>
                <a:cubicBezTo>
                  <a:pt x="1292085" y="93596"/>
                  <a:pt x="1257837" y="98738"/>
                  <a:pt x="1223493" y="103031"/>
                </a:cubicBezTo>
                <a:cubicBezTo>
                  <a:pt x="1210614" y="107324"/>
                  <a:pt x="1195457" y="107429"/>
                  <a:pt x="1184856" y="115910"/>
                </a:cubicBezTo>
                <a:cubicBezTo>
                  <a:pt x="1172770" y="125579"/>
                  <a:pt x="1172224" y="146343"/>
                  <a:pt x="1159099" y="154546"/>
                </a:cubicBezTo>
                <a:cubicBezTo>
                  <a:pt x="1136075" y="168936"/>
                  <a:pt x="1107583" y="171718"/>
                  <a:pt x="1081825" y="180304"/>
                </a:cubicBezTo>
                <a:lnTo>
                  <a:pt x="1004552" y="206062"/>
                </a:lnTo>
                <a:lnTo>
                  <a:pt x="965915" y="218941"/>
                </a:lnTo>
                <a:cubicBezTo>
                  <a:pt x="788279" y="337365"/>
                  <a:pt x="970613" y="213745"/>
                  <a:pt x="837127" y="309093"/>
                </a:cubicBezTo>
                <a:cubicBezTo>
                  <a:pt x="824532" y="318090"/>
                  <a:pt x="809435" y="323906"/>
                  <a:pt x="798490" y="334851"/>
                </a:cubicBezTo>
                <a:cubicBezTo>
                  <a:pt x="779397" y="353944"/>
                  <a:pt x="756923" y="406768"/>
                  <a:pt x="721217" y="412124"/>
                </a:cubicBezTo>
                <a:cubicBezTo>
                  <a:pt x="648919" y="422969"/>
                  <a:pt x="575256" y="420710"/>
                  <a:pt x="502276" y="425003"/>
                </a:cubicBezTo>
                <a:cubicBezTo>
                  <a:pt x="476518" y="433589"/>
                  <a:pt x="433589" y="425003"/>
                  <a:pt x="425003" y="450761"/>
                </a:cubicBezTo>
                <a:cubicBezTo>
                  <a:pt x="420710" y="463640"/>
                  <a:pt x="421723" y="479798"/>
                  <a:pt x="412124" y="489397"/>
                </a:cubicBezTo>
                <a:cubicBezTo>
                  <a:pt x="390234" y="511287"/>
                  <a:pt x="334851" y="540913"/>
                  <a:pt x="334851" y="540913"/>
                </a:cubicBezTo>
                <a:cubicBezTo>
                  <a:pt x="326265" y="553792"/>
                  <a:pt x="321180" y="569880"/>
                  <a:pt x="309093" y="579549"/>
                </a:cubicBezTo>
                <a:cubicBezTo>
                  <a:pt x="298492" y="588030"/>
                  <a:pt x="282598" y="586357"/>
                  <a:pt x="270456" y="592428"/>
                </a:cubicBezTo>
                <a:cubicBezTo>
                  <a:pt x="256612" y="599350"/>
                  <a:pt x="244699" y="609600"/>
                  <a:pt x="231820" y="618186"/>
                </a:cubicBezTo>
                <a:cubicBezTo>
                  <a:pt x="223234" y="631065"/>
                  <a:pt x="219188" y="648619"/>
                  <a:pt x="206062" y="656822"/>
                </a:cubicBezTo>
                <a:cubicBezTo>
                  <a:pt x="183038" y="671212"/>
                  <a:pt x="151380" y="667519"/>
                  <a:pt x="128789" y="682580"/>
                </a:cubicBezTo>
                <a:lnTo>
                  <a:pt x="51515" y="734096"/>
                </a:lnTo>
                <a:cubicBezTo>
                  <a:pt x="9307" y="762234"/>
                  <a:pt x="28357" y="759853"/>
                  <a:pt x="0" y="759853"/>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54" name="Freeform 53"/>
          <p:cNvSpPr/>
          <p:nvPr/>
        </p:nvSpPr>
        <p:spPr>
          <a:xfrm>
            <a:off x="3528811" y="3979572"/>
            <a:ext cx="1030310" cy="749355"/>
          </a:xfrm>
          <a:custGeom>
            <a:avLst/>
            <a:gdLst>
              <a:gd name="connsiteX0" fmla="*/ 0 w 1030310"/>
              <a:gd name="connsiteY0" fmla="*/ 0 h 749355"/>
              <a:gd name="connsiteX1" fmla="*/ 141668 w 1030310"/>
              <a:gd name="connsiteY1" fmla="*/ 38636 h 749355"/>
              <a:gd name="connsiteX2" fmla="*/ 257578 w 1030310"/>
              <a:gd name="connsiteY2" fmla="*/ 115910 h 749355"/>
              <a:gd name="connsiteX3" fmla="*/ 296214 w 1030310"/>
              <a:gd name="connsiteY3" fmla="*/ 141667 h 749355"/>
              <a:gd name="connsiteX4" fmla="*/ 373488 w 1030310"/>
              <a:gd name="connsiteY4" fmla="*/ 206062 h 749355"/>
              <a:gd name="connsiteX5" fmla="*/ 476519 w 1030310"/>
              <a:gd name="connsiteY5" fmla="*/ 347729 h 749355"/>
              <a:gd name="connsiteX6" fmla="*/ 515155 w 1030310"/>
              <a:gd name="connsiteY6" fmla="*/ 373487 h 749355"/>
              <a:gd name="connsiteX7" fmla="*/ 592428 w 1030310"/>
              <a:gd name="connsiteY7" fmla="*/ 476518 h 749355"/>
              <a:gd name="connsiteX8" fmla="*/ 669702 w 1030310"/>
              <a:gd name="connsiteY8" fmla="*/ 528034 h 749355"/>
              <a:gd name="connsiteX9" fmla="*/ 746975 w 1030310"/>
              <a:gd name="connsiteY9" fmla="*/ 579549 h 749355"/>
              <a:gd name="connsiteX10" fmla="*/ 785612 w 1030310"/>
              <a:gd name="connsiteY10" fmla="*/ 605307 h 749355"/>
              <a:gd name="connsiteX11" fmla="*/ 862885 w 1030310"/>
              <a:gd name="connsiteY11" fmla="*/ 631065 h 749355"/>
              <a:gd name="connsiteX12" fmla="*/ 978795 w 1030310"/>
              <a:gd name="connsiteY12" fmla="*/ 721217 h 749355"/>
              <a:gd name="connsiteX13" fmla="*/ 1030310 w 1030310"/>
              <a:gd name="connsiteY13" fmla="*/ 746974 h 74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0310" h="749355">
                <a:moveTo>
                  <a:pt x="0" y="0"/>
                </a:moveTo>
                <a:cubicBezTo>
                  <a:pt x="116201" y="29051"/>
                  <a:pt x="69447" y="14564"/>
                  <a:pt x="141668" y="38636"/>
                </a:cubicBezTo>
                <a:lnTo>
                  <a:pt x="257578" y="115910"/>
                </a:lnTo>
                <a:cubicBezTo>
                  <a:pt x="270457" y="124496"/>
                  <a:pt x="285269" y="130722"/>
                  <a:pt x="296214" y="141667"/>
                </a:cubicBezTo>
                <a:cubicBezTo>
                  <a:pt x="345796" y="191249"/>
                  <a:pt x="319696" y="170201"/>
                  <a:pt x="373488" y="206062"/>
                </a:cubicBezTo>
                <a:cubicBezTo>
                  <a:pt x="398092" y="242968"/>
                  <a:pt x="459203" y="336185"/>
                  <a:pt x="476519" y="347729"/>
                </a:cubicBezTo>
                <a:cubicBezTo>
                  <a:pt x="489398" y="356315"/>
                  <a:pt x="504801" y="361982"/>
                  <a:pt x="515155" y="373487"/>
                </a:cubicBezTo>
                <a:cubicBezTo>
                  <a:pt x="543873" y="405396"/>
                  <a:pt x="556708" y="452705"/>
                  <a:pt x="592428" y="476518"/>
                </a:cubicBezTo>
                <a:cubicBezTo>
                  <a:pt x="618186" y="493690"/>
                  <a:pt x="647812" y="506144"/>
                  <a:pt x="669702" y="528034"/>
                </a:cubicBezTo>
                <a:cubicBezTo>
                  <a:pt x="742943" y="601275"/>
                  <a:pt x="672421" y="542272"/>
                  <a:pt x="746975" y="579549"/>
                </a:cubicBezTo>
                <a:cubicBezTo>
                  <a:pt x="760820" y="586471"/>
                  <a:pt x="771467" y="599020"/>
                  <a:pt x="785612" y="605307"/>
                </a:cubicBezTo>
                <a:cubicBezTo>
                  <a:pt x="810423" y="616334"/>
                  <a:pt x="862885" y="631065"/>
                  <a:pt x="862885" y="631065"/>
                </a:cubicBezTo>
                <a:cubicBezTo>
                  <a:pt x="923411" y="691591"/>
                  <a:pt x="886368" y="659599"/>
                  <a:pt x="978795" y="721217"/>
                </a:cubicBezTo>
                <a:cubicBezTo>
                  <a:pt x="1021003" y="749355"/>
                  <a:pt x="1001953" y="746974"/>
                  <a:pt x="1030310" y="746974"/>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55" name="Freeform 54"/>
          <p:cNvSpPr/>
          <p:nvPr/>
        </p:nvSpPr>
        <p:spPr>
          <a:xfrm>
            <a:off x="3593206" y="3992451"/>
            <a:ext cx="3953814" cy="734095"/>
          </a:xfrm>
          <a:custGeom>
            <a:avLst/>
            <a:gdLst>
              <a:gd name="connsiteX0" fmla="*/ 0 w 3953814"/>
              <a:gd name="connsiteY0" fmla="*/ 0 h 734095"/>
              <a:gd name="connsiteX1" fmla="*/ 51515 w 3953814"/>
              <a:gd name="connsiteY1" fmla="*/ 12879 h 734095"/>
              <a:gd name="connsiteX2" fmla="*/ 90152 w 3953814"/>
              <a:gd name="connsiteY2" fmla="*/ 25757 h 734095"/>
              <a:gd name="connsiteX3" fmla="*/ 167425 w 3953814"/>
              <a:gd name="connsiteY3" fmla="*/ 38636 h 734095"/>
              <a:gd name="connsiteX4" fmla="*/ 206062 w 3953814"/>
              <a:gd name="connsiteY4" fmla="*/ 64394 h 734095"/>
              <a:gd name="connsiteX5" fmla="*/ 309093 w 3953814"/>
              <a:gd name="connsiteY5" fmla="*/ 90152 h 734095"/>
              <a:gd name="connsiteX6" fmla="*/ 540912 w 3953814"/>
              <a:gd name="connsiteY6" fmla="*/ 115910 h 734095"/>
              <a:gd name="connsiteX7" fmla="*/ 618186 w 3953814"/>
              <a:gd name="connsiteY7" fmla="*/ 141667 h 734095"/>
              <a:gd name="connsiteX8" fmla="*/ 862884 w 3953814"/>
              <a:gd name="connsiteY8" fmla="*/ 167425 h 734095"/>
              <a:gd name="connsiteX9" fmla="*/ 1171977 w 3953814"/>
              <a:gd name="connsiteY9" fmla="*/ 218941 h 734095"/>
              <a:gd name="connsiteX10" fmla="*/ 1210614 w 3953814"/>
              <a:gd name="connsiteY10" fmla="*/ 231819 h 734095"/>
              <a:gd name="connsiteX11" fmla="*/ 1828800 w 3953814"/>
              <a:gd name="connsiteY11" fmla="*/ 244698 h 734095"/>
              <a:gd name="connsiteX12" fmla="*/ 1918952 w 3953814"/>
              <a:gd name="connsiteY12" fmla="*/ 257577 h 734095"/>
              <a:gd name="connsiteX13" fmla="*/ 2021983 w 3953814"/>
              <a:gd name="connsiteY13" fmla="*/ 283335 h 734095"/>
              <a:gd name="connsiteX14" fmla="*/ 2189408 w 3953814"/>
              <a:gd name="connsiteY14" fmla="*/ 296214 h 734095"/>
              <a:gd name="connsiteX15" fmla="*/ 2305318 w 3953814"/>
              <a:gd name="connsiteY15" fmla="*/ 309093 h 734095"/>
              <a:gd name="connsiteX16" fmla="*/ 2382591 w 3953814"/>
              <a:gd name="connsiteY16" fmla="*/ 321972 h 734095"/>
              <a:gd name="connsiteX17" fmla="*/ 2472743 w 3953814"/>
              <a:gd name="connsiteY17" fmla="*/ 334850 h 734095"/>
              <a:gd name="connsiteX18" fmla="*/ 2562895 w 3953814"/>
              <a:gd name="connsiteY18" fmla="*/ 373487 h 734095"/>
              <a:gd name="connsiteX19" fmla="*/ 2653048 w 3953814"/>
              <a:gd name="connsiteY19" fmla="*/ 386366 h 734095"/>
              <a:gd name="connsiteX20" fmla="*/ 2704563 w 3953814"/>
              <a:gd name="connsiteY20" fmla="*/ 412124 h 734095"/>
              <a:gd name="connsiteX21" fmla="*/ 2756079 w 3953814"/>
              <a:gd name="connsiteY21" fmla="*/ 450760 h 734095"/>
              <a:gd name="connsiteX22" fmla="*/ 2833352 w 3953814"/>
              <a:gd name="connsiteY22" fmla="*/ 476518 h 734095"/>
              <a:gd name="connsiteX23" fmla="*/ 2936383 w 3953814"/>
              <a:gd name="connsiteY23" fmla="*/ 502276 h 734095"/>
              <a:gd name="connsiteX24" fmla="*/ 2987898 w 3953814"/>
              <a:gd name="connsiteY24" fmla="*/ 515155 h 734095"/>
              <a:gd name="connsiteX25" fmla="*/ 3103808 w 3953814"/>
              <a:gd name="connsiteY25" fmla="*/ 540912 h 734095"/>
              <a:gd name="connsiteX26" fmla="*/ 3206839 w 3953814"/>
              <a:gd name="connsiteY26" fmla="*/ 528034 h 734095"/>
              <a:gd name="connsiteX27" fmla="*/ 3245476 w 3953814"/>
              <a:gd name="connsiteY27" fmla="*/ 515155 h 734095"/>
              <a:gd name="connsiteX28" fmla="*/ 3309870 w 3953814"/>
              <a:gd name="connsiteY28" fmla="*/ 528034 h 734095"/>
              <a:gd name="connsiteX29" fmla="*/ 3335628 w 3953814"/>
              <a:gd name="connsiteY29" fmla="*/ 566670 h 734095"/>
              <a:gd name="connsiteX30" fmla="*/ 3451538 w 3953814"/>
              <a:gd name="connsiteY30" fmla="*/ 643943 h 734095"/>
              <a:gd name="connsiteX31" fmla="*/ 3490174 w 3953814"/>
              <a:gd name="connsiteY31" fmla="*/ 669701 h 734095"/>
              <a:gd name="connsiteX32" fmla="*/ 3644721 w 3953814"/>
              <a:gd name="connsiteY32" fmla="*/ 682580 h 734095"/>
              <a:gd name="connsiteX33" fmla="*/ 3760631 w 3953814"/>
              <a:gd name="connsiteY33" fmla="*/ 695459 h 734095"/>
              <a:gd name="connsiteX34" fmla="*/ 3902298 w 3953814"/>
              <a:gd name="connsiteY34" fmla="*/ 708338 h 734095"/>
              <a:gd name="connsiteX35" fmla="*/ 3953814 w 3953814"/>
              <a:gd name="connsiteY35" fmla="*/ 734095 h 73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53814" h="734095">
                <a:moveTo>
                  <a:pt x="0" y="0"/>
                </a:moveTo>
                <a:cubicBezTo>
                  <a:pt x="17172" y="4293"/>
                  <a:pt x="34496" y="8017"/>
                  <a:pt x="51515" y="12879"/>
                </a:cubicBezTo>
                <a:cubicBezTo>
                  <a:pt x="64568" y="16608"/>
                  <a:pt x="76900" y="22812"/>
                  <a:pt x="90152" y="25757"/>
                </a:cubicBezTo>
                <a:cubicBezTo>
                  <a:pt x="115643" y="31422"/>
                  <a:pt x="141667" y="34343"/>
                  <a:pt x="167425" y="38636"/>
                </a:cubicBezTo>
                <a:cubicBezTo>
                  <a:pt x="180304" y="47222"/>
                  <a:pt x="191515" y="59104"/>
                  <a:pt x="206062" y="64394"/>
                </a:cubicBezTo>
                <a:cubicBezTo>
                  <a:pt x="239331" y="76492"/>
                  <a:pt x="274048" y="85146"/>
                  <a:pt x="309093" y="90152"/>
                </a:cubicBezTo>
                <a:cubicBezTo>
                  <a:pt x="446185" y="109737"/>
                  <a:pt x="369014" y="100283"/>
                  <a:pt x="540912" y="115910"/>
                </a:cubicBezTo>
                <a:cubicBezTo>
                  <a:pt x="566670" y="124496"/>
                  <a:pt x="591730" y="135562"/>
                  <a:pt x="618186" y="141667"/>
                </a:cubicBezTo>
                <a:cubicBezTo>
                  <a:pt x="679483" y="155812"/>
                  <a:pt x="814371" y="162318"/>
                  <a:pt x="862884" y="167425"/>
                </a:cubicBezTo>
                <a:cubicBezTo>
                  <a:pt x="929343" y="174421"/>
                  <a:pt x="1160086" y="214978"/>
                  <a:pt x="1171977" y="218941"/>
                </a:cubicBezTo>
                <a:cubicBezTo>
                  <a:pt x="1184856" y="223234"/>
                  <a:pt x="1197049" y="231287"/>
                  <a:pt x="1210614" y="231819"/>
                </a:cubicBezTo>
                <a:cubicBezTo>
                  <a:pt x="1416562" y="239895"/>
                  <a:pt x="1622738" y="240405"/>
                  <a:pt x="1828800" y="244698"/>
                </a:cubicBezTo>
                <a:cubicBezTo>
                  <a:pt x="1858851" y="248991"/>
                  <a:pt x="1889186" y="251624"/>
                  <a:pt x="1918952" y="257577"/>
                </a:cubicBezTo>
                <a:cubicBezTo>
                  <a:pt x="2019271" y="277641"/>
                  <a:pt x="1878298" y="267370"/>
                  <a:pt x="2021983" y="283335"/>
                </a:cubicBezTo>
                <a:cubicBezTo>
                  <a:pt x="2077614" y="289516"/>
                  <a:pt x="2133665" y="291146"/>
                  <a:pt x="2189408" y="296214"/>
                </a:cubicBezTo>
                <a:cubicBezTo>
                  <a:pt x="2228123" y="299734"/>
                  <a:pt x="2266785" y="303955"/>
                  <a:pt x="2305318" y="309093"/>
                </a:cubicBezTo>
                <a:cubicBezTo>
                  <a:pt x="2331202" y="312544"/>
                  <a:pt x="2356782" y="318001"/>
                  <a:pt x="2382591" y="321972"/>
                </a:cubicBezTo>
                <a:cubicBezTo>
                  <a:pt x="2412594" y="326588"/>
                  <a:pt x="2442692" y="330557"/>
                  <a:pt x="2472743" y="334850"/>
                </a:cubicBezTo>
                <a:cubicBezTo>
                  <a:pt x="2500666" y="348812"/>
                  <a:pt x="2531313" y="367171"/>
                  <a:pt x="2562895" y="373487"/>
                </a:cubicBezTo>
                <a:cubicBezTo>
                  <a:pt x="2592662" y="379440"/>
                  <a:pt x="2622997" y="382073"/>
                  <a:pt x="2653048" y="386366"/>
                </a:cubicBezTo>
                <a:cubicBezTo>
                  <a:pt x="2670220" y="394952"/>
                  <a:pt x="2688283" y="401949"/>
                  <a:pt x="2704563" y="412124"/>
                </a:cubicBezTo>
                <a:cubicBezTo>
                  <a:pt x="2722765" y="423500"/>
                  <a:pt x="2736880" y="441161"/>
                  <a:pt x="2756079" y="450760"/>
                </a:cubicBezTo>
                <a:cubicBezTo>
                  <a:pt x="2780364" y="462902"/>
                  <a:pt x="2807012" y="469933"/>
                  <a:pt x="2833352" y="476518"/>
                </a:cubicBezTo>
                <a:lnTo>
                  <a:pt x="2936383" y="502276"/>
                </a:lnTo>
                <a:cubicBezTo>
                  <a:pt x="2953555" y="506569"/>
                  <a:pt x="2970542" y="511684"/>
                  <a:pt x="2987898" y="515155"/>
                </a:cubicBezTo>
                <a:cubicBezTo>
                  <a:pt x="3069649" y="531505"/>
                  <a:pt x="3031056" y="522725"/>
                  <a:pt x="3103808" y="540912"/>
                </a:cubicBezTo>
                <a:cubicBezTo>
                  <a:pt x="3138152" y="536619"/>
                  <a:pt x="3172786" y="534225"/>
                  <a:pt x="3206839" y="528034"/>
                </a:cubicBezTo>
                <a:cubicBezTo>
                  <a:pt x="3220196" y="525606"/>
                  <a:pt x="3231900" y="515155"/>
                  <a:pt x="3245476" y="515155"/>
                </a:cubicBezTo>
                <a:cubicBezTo>
                  <a:pt x="3267366" y="515155"/>
                  <a:pt x="3288405" y="523741"/>
                  <a:pt x="3309870" y="528034"/>
                </a:cubicBezTo>
                <a:cubicBezTo>
                  <a:pt x="3318456" y="540913"/>
                  <a:pt x="3323979" y="556477"/>
                  <a:pt x="3335628" y="566670"/>
                </a:cubicBezTo>
                <a:cubicBezTo>
                  <a:pt x="3335647" y="566687"/>
                  <a:pt x="3432209" y="631057"/>
                  <a:pt x="3451538" y="643943"/>
                </a:cubicBezTo>
                <a:cubicBezTo>
                  <a:pt x="3464417" y="652529"/>
                  <a:pt x="3474749" y="668416"/>
                  <a:pt x="3490174" y="669701"/>
                </a:cubicBezTo>
                <a:lnTo>
                  <a:pt x="3644721" y="682580"/>
                </a:lnTo>
                <a:cubicBezTo>
                  <a:pt x="3683420" y="686266"/>
                  <a:pt x="3721949" y="691591"/>
                  <a:pt x="3760631" y="695459"/>
                </a:cubicBezTo>
                <a:lnTo>
                  <a:pt x="3902298" y="708338"/>
                </a:lnTo>
                <a:cubicBezTo>
                  <a:pt x="3946694" y="723137"/>
                  <a:pt x="3931335" y="711618"/>
                  <a:pt x="3953814" y="734095"/>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56" name="Freeform 55"/>
          <p:cNvSpPr/>
          <p:nvPr/>
        </p:nvSpPr>
        <p:spPr>
          <a:xfrm>
            <a:off x="4581843" y="3979572"/>
            <a:ext cx="1097740" cy="759853"/>
          </a:xfrm>
          <a:custGeom>
            <a:avLst/>
            <a:gdLst>
              <a:gd name="connsiteX0" fmla="*/ 1097740 w 1097740"/>
              <a:gd name="connsiteY0" fmla="*/ 0 h 759853"/>
              <a:gd name="connsiteX1" fmla="*/ 943194 w 1097740"/>
              <a:gd name="connsiteY1" fmla="*/ 64394 h 759853"/>
              <a:gd name="connsiteX2" fmla="*/ 878799 w 1097740"/>
              <a:gd name="connsiteY2" fmla="*/ 103031 h 759853"/>
              <a:gd name="connsiteX3" fmla="*/ 840163 w 1097740"/>
              <a:gd name="connsiteY3" fmla="*/ 128789 h 759853"/>
              <a:gd name="connsiteX4" fmla="*/ 788647 w 1097740"/>
              <a:gd name="connsiteY4" fmla="*/ 154546 h 759853"/>
              <a:gd name="connsiteX5" fmla="*/ 698495 w 1097740"/>
              <a:gd name="connsiteY5" fmla="*/ 206062 h 759853"/>
              <a:gd name="connsiteX6" fmla="*/ 659858 w 1097740"/>
              <a:gd name="connsiteY6" fmla="*/ 244698 h 759853"/>
              <a:gd name="connsiteX7" fmla="*/ 621222 w 1097740"/>
              <a:gd name="connsiteY7" fmla="*/ 257577 h 759853"/>
              <a:gd name="connsiteX8" fmla="*/ 595464 w 1097740"/>
              <a:gd name="connsiteY8" fmla="*/ 296214 h 759853"/>
              <a:gd name="connsiteX9" fmla="*/ 556827 w 1097740"/>
              <a:gd name="connsiteY9" fmla="*/ 321972 h 759853"/>
              <a:gd name="connsiteX10" fmla="*/ 518191 w 1097740"/>
              <a:gd name="connsiteY10" fmla="*/ 360608 h 759853"/>
              <a:gd name="connsiteX11" fmla="*/ 466675 w 1097740"/>
              <a:gd name="connsiteY11" fmla="*/ 399245 h 759853"/>
              <a:gd name="connsiteX12" fmla="*/ 428039 w 1097740"/>
              <a:gd name="connsiteY12" fmla="*/ 450760 h 759853"/>
              <a:gd name="connsiteX13" fmla="*/ 350765 w 1097740"/>
              <a:gd name="connsiteY13" fmla="*/ 489397 h 759853"/>
              <a:gd name="connsiteX14" fmla="*/ 273492 w 1097740"/>
              <a:gd name="connsiteY14" fmla="*/ 528034 h 759853"/>
              <a:gd name="connsiteX15" fmla="*/ 183340 w 1097740"/>
              <a:gd name="connsiteY15" fmla="*/ 592428 h 759853"/>
              <a:gd name="connsiteX16" fmla="*/ 106067 w 1097740"/>
              <a:gd name="connsiteY16" fmla="*/ 643943 h 759853"/>
              <a:gd name="connsiteX17" fmla="*/ 67430 w 1097740"/>
              <a:gd name="connsiteY17" fmla="*/ 669701 h 759853"/>
              <a:gd name="connsiteX18" fmla="*/ 41672 w 1097740"/>
              <a:gd name="connsiteY18" fmla="*/ 708338 h 759853"/>
              <a:gd name="connsiteX19" fmla="*/ 3036 w 1097740"/>
              <a:gd name="connsiteY19" fmla="*/ 759853 h 75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7740" h="759853">
                <a:moveTo>
                  <a:pt x="1097740" y="0"/>
                </a:moveTo>
                <a:cubicBezTo>
                  <a:pt x="978877" y="59431"/>
                  <a:pt x="1031960" y="42202"/>
                  <a:pt x="943194" y="64394"/>
                </a:cubicBezTo>
                <a:cubicBezTo>
                  <a:pt x="921729" y="77273"/>
                  <a:pt x="900026" y="89764"/>
                  <a:pt x="878799" y="103031"/>
                </a:cubicBezTo>
                <a:cubicBezTo>
                  <a:pt x="865673" y="111235"/>
                  <a:pt x="853602" y="121110"/>
                  <a:pt x="840163" y="128789"/>
                </a:cubicBezTo>
                <a:cubicBezTo>
                  <a:pt x="823494" y="138314"/>
                  <a:pt x="804928" y="144371"/>
                  <a:pt x="788647" y="154546"/>
                </a:cubicBezTo>
                <a:cubicBezTo>
                  <a:pt x="699535" y="210241"/>
                  <a:pt x="774405" y="180759"/>
                  <a:pt x="698495" y="206062"/>
                </a:cubicBezTo>
                <a:cubicBezTo>
                  <a:pt x="685616" y="218941"/>
                  <a:pt x="675013" y="234595"/>
                  <a:pt x="659858" y="244698"/>
                </a:cubicBezTo>
                <a:cubicBezTo>
                  <a:pt x="648563" y="252228"/>
                  <a:pt x="631822" y="249096"/>
                  <a:pt x="621222" y="257577"/>
                </a:cubicBezTo>
                <a:cubicBezTo>
                  <a:pt x="609135" y="267247"/>
                  <a:pt x="606409" y="285269"/>
                  <a:pt x="595464" y="296214"/>
                </a:cubicBezTo>
                <a:cubicBezTo>
                  <a:pt x="584519" y="307159"/>
                  <a:pt x="568718" y="312063"/>
                  <a:pt x="556827" y="321972"/>
                </a:cubicBezTo>
                <a:cubicBezTo>
                  <a:pt x="542835" y="333632"/>
                  <a:pt x="532019" y="348755"/>
                  <a:pt x="518191" y="360608"/>
                </a:cubicBezTo>
                <a:cubicBezTo>
                  <a:pt x="501894" y="374577"/>
                  <a:pt x="481853" y="384067"/>
                  <a:pt x="466675" y="399245"/>
                </a:cubicBezTo>
                <a:cubicBezTo>
                  <a:pt x="451497" y="414423"/>
                  <a:pt x="443217" y="435582"/>
                  <a:pt x="428039" y="450760"/>
                </a:cubicBezTo>
                <a:cubicBezTo>
                  <a:pt x="403073" y="475726"/>
                  <a:pt x="382189" y="478922"/>
                  <a:pt x="350765" y="489397"/>
                </a:cubicBezTo>
                <a:cubicBezTo>
                  <a:pt x="240050" y="563209"/>
                  <a:pt x="380124" y="474718"/>
                  <a:pt x="273492" y="528034"/>
                </a:cubicBezTo>
                <a:cubicBezTo>
                  <a:pt x="252555" y="538502"/>
                  <a:pt x="197926" y="582218"/>
                  <a:pt x="183340" y="592428"/>
                </a:cubicBezTo>
                <a:cubicBezTo>
                  <a:pt x="157979" y="610181"/>
                  <a:pt x="131825" y="626771"/>
                  <a:pt x="106067" y="643943"/>
                </a:cubicBezTo>
                <a:lnTo>
                  <a:pt x="67430" y="669701"/>
                </a:lnTo>
                <a:cubicBezTo>
                  <a:pt x="58844" y="682580"/>
                  <a:pt x="51581" y="696447"/>
                  <a:pt x="41672" y="708338"/>
                </a:cubicBezTo>
                <a:cubicBezTo>
                  <a:pt x="0" y="758344"/>
                  <a:pt x="3036" y="726796"/>
                  <a:pt x="3036" y="75985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7" name="Freeform 56"/>
          <p:cNvSpPr/>
          <p:nvPr/>
        </p:nvSpPr>
        <p:spPr>
          <a:xfrm>
            <a:off x="5692462" y="3979572"/>
            <a:ext cx="1996225" cy="759853"/>
          </a:xfrm>
          <a:custGeom>
            <a:avLst/>
            <a:gdLst>
              <a:gd name="connsiteX0" fmla="*/ 0 w 1996225"/>
              <a:gd name="connsiteY0" fmla="*/ 0 h 759853"/>
              <a:gd name="connsiteX1" fmla="*/ 399245 w 1996225"/>
              <a:gd name="connsiteY1" fmla="*/ 25758 h 759853"/>
              <a:gd name="connsiteX2" fmla="*/ 605307 w 1996225"/>
              <a:gd name="connsiteY2" fmla="*/ 64394 h 759853"/>
              <a:gd name="connsiteX3" fmla="*/ 888642 w 1996225"/>
              <a:gd name="connsiteY3" fmla="*/ 103031 h 759853"/>
              <a:gd name="connsiteX4" fmla="*/ 978794 w 1996225"/>
              <a:gd name="connsiteY4" fmla="*/ 128789 h 759853"/>
              <a:gd name="connsiteX5" fmla="*/ 1030310 w 1996225"/>
              <a:gd name="connsiteY5" fmla="*/ 141667 h 759853"/>
              <a:gd name="connsiteX6" fmla="*/ 1210614 w 1996225"/>
              <a:gd name="connsiteY6" fmla="*/ 193183 h 759853"/>
              <a:gd name="connsiteX7" fmla="*/ 1300766 w 1996225"/>
              <a:gd name="connsiteY7" fmla="*/ 218941 h 759853"/>
              <a:gd name="connsiteX8" fmla="*/ 1339403 w 1996225"/>
              <a:gd name="connsiteY8" fmla="*/ 231820 h 759853"/>
              <a:gd name="connsiteX9" fmla="*/ 1416676 w 1996225"/>
              <a:gd name="connsiteY9" fmla="*/ 244698 h 759853"/>
              <a:gd name="connsiteX10" fmla="*/ 1493949 w 1996225"/>
              <a:gd name="connsiteY10" fmla="*/ 270456 h 759853"/>
              <a:gd name="connsiteX11" fmla="*/ 1532586 w 1996225"/>
              <a:gd name="connsiteY11" fmla="*/ 283335 h 759853"/>
              <a:gd name="connsiteX12" fmla="*/ 1609859 w 1996225"/>
              <a:gd name="connsiteY12" fmla="*/ 347729 h 759853"/>
              <a:gd name="connsiteX13" fmla="*/ 1687132 w 1996225"/>
              <a:gd name="connsiteY13" fmla="*/ 412124 h 759853"/>
              <a:gd name="connsiteX14" fmla="*/ 1712890 w 1996225"/>
              <a:gd name="connsiteY14" fmla="*/ 450760 h 759853"/>
              <a:gd name="connsiteX15" fmla="*/ 1815921 w 1996225"/>
              <a:gd name="connsiteY15" fmla="*/ 515155 h 759853"/>
              <a:gd name="connsiteX16" fmla="*/ 1906073 w 1996225"/>
              <a:gd name="connsiteY16" fmla="*/ 618186 h 759853"/>
              <a:gd name="connsiteX17" fmla="*/ 1931831 w 1996225"/>
              <a:gd name="connsiteY17" fmla="*/ 656822 h 759853"/>
              <a:gd name="connsiteX18" fmla="*/ 1970468 w 1996225"/>
              <a:gd name="connsiteY18" fmla="*/ 682580 h 759853"/>
              <a:gd name="connsiteX19" fmla="*/ 1996225 w 1996225"/>
              <a:gd name="connsiteY19" fmla="*/ 759853 h 75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96225" h="759853">
                <a:moveTo>
                  <a:pt x="0" y="0"/>
                </a:moveTo>
                <a:lnTo>
                  <a:pt x="399245" y="25758"/>
                </a:lnTo>
                <a:cubicBezTo>
                  <a:pt x="560905" y="38193"/>
                  <a:pt x="444661" y="35185"/>
                  <a:pt x="605307" y="64394"/>
                </a:cubicBezTo>
                <a:cubicBezTo>
                  <a:pt x="1055711" y="146287"/>
                  <a:pt x="590920" y="53410"/>
                  <a:pt x="888642" y="103031"/>
                </a:cubicBezTo>
                <a:cubicBezTo>
                  <a:pt x="936966" y="111085"/>
                  <a:pt x="935915" y="116538"/>
                  <a:pt x="978794" y="128789"/>
                </a:cubicBezTo>
                <a:cubicBezTo>
                  <a:pt x="995813" y="133652"/>
                  <a:pt x="1013138" y="137374"/>
                  <a:pt x="1030310" y="141667"/>
                </a:cubicBezTo>
                <a:cubicBezTo>
                  <a:pt x="1172765" y="212896"/>
                  <a:pt x="944916" y="104617"/>
                  <a:pt x="1210614" y="193183"/>
                </a:cubicBezTo>
                <a:cubicBezTo>
                  <a:pt x="1303253" y="224063"/>
                  <a:pt x="1187566" y="186598"/>
                  <a:pt x="1300766" y="218941"/>
                </a:cubicBezTo>
                <a:cubicBezTo>
                  <a:pt x="1313819" y="222671"/>
                  <a:pt x="1326151" y="228875"/>
                  <a:pt x="1339403" y="231820"/>
                </a:cubicBezTo>
                <a:cubicBezTo>
                  <a:pt x="1364894" y="237485"/>
                  <a:pt x="1390918" y="240405"/>
                  <a:pt x="1416676" y="244698"/>
                </a:cubicBezTo>
                <a:lnTo>
                  <a:pt x="1493949" y="270456"/>
                </a:lnTo>
                <a:lnTo>
                  <a:pt x="1532586" y="283335"/>
                </a:lnTo>
                <a:cubicBezTo>
                  <a:pt x="1645467" y="396216"/>
                  <a:pt x="1502276" y="258077"/>
                  <a:pt x="1609859" y="347729"/>
                </a:cubicBezTo>
                <a:cubicBezTo>
                  <a:pt x="1709029" y="430371"/>
                  <a:pt x="1591200" y="348168"/>
                  <a:pt x="1687132" y="412124"/>
                </a:cubicBezTo>
                <a:cubicBezTo>
                  <a:pt x="1695718" y="425003"/>
                  <a:pt x="1701945" y="439815"/>
                  <a:pt x="1712890" y="450760"/>
                </a:cubicBezTo>
                <a:cubicBezTo>
                  <a:pt x="1746328" y="484197"/>
                  <a:pt x="1775114" y="494751"/>
                  <a:pt x="1815921" y="515155"/>
                </a:cubicBezTo>
                <a:cubicBezTo>
                  <a:pt x="1876023" y="605307"/>
                  <a:pt x="1841679" y="575256"/>
                  <a:pt x="1906073" y="618186"/>
                </a:cubicBezTo>
                <a:cubicBezTo>
                  <a:pt x="1914659" y="631065"/>
                  <a:pt x="1920886" y="645877"/>
                  <a:pt x="1931831" y="656822"/>
                </a:cubicBezTo>
                <a:cubicBezTo>
                  <a:pt x="1942776" y="667767"/>
                  <a:pt x="1962264" y="669454"/>
                  <a:pt x="1970468" y="682580"/>
                </a:cubicBezTo>
                <a:cubicBezTo>
                  <a:pt x="1984858" y="705604"/>
                  <a:pt x="1996225" y="759853"/>
                  <a:pt x="1996225" y="75985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9" name="Freeform 58"/>
          <p:cNvSpPr/>
          <p:nvPr/>
        </p:nvSpPr>
        <p:spPr>
          <a:xfrm>
            <a:off x="7662930" y="3979572"/>
            <a:ext cx="12878" cy="734096"/>
          </a:xfrm>
          <a:custGeom>
            <a:avLst/>
            <a:gdLst>
              <a:gd name="connsiteX0" fmla="*/ 12878 w 12878"/>
              <a:gd name="connsiteY0" fmla="*/ 0 h 734096"/>
              <a:gd name="connsiteX1" fmla="*/ 0 w 12878"/>
              <a:gd name="connsiteY1" fmla="*/ 244698 h 734096"/>
              <a:gd name="connsiteX2" fmla="*/ 12878 w 12878"/>
              <a:gd name="connsiteY2" fmla="*/ 734096 h 734096"/>
            </a:gdLst>
            <a:ahLst/>
            <a:cxnLst>
              <a:cxn ang="0">
                <a:pos x="connsiteX0" y="connsiteY0"/>
              </a:cxn>
              <a:cxn ang="0">
                <a:pos x="connsiteX1" y="connsiteY1"/>
              </a:cxn>
              <a:cxn ang="0">
                <a:pos x="connsiteX2" y="connsiteY2"/>
              </a:cxn>
            </a:cxnLst>
            <a:rect l="l" t="t" r="r" b="b"/>
            <a:pathLst>
              <a:path w="12878" h="734096">
                <a:moveTo>
                  <a:pt x="12878" y="0"/>
                </a:moveTo>
                <a:cubicBezTo>
                  <a:pt x="8585" y="81566"/>
                  <a:pt x="0" y="163019"/>
                  <a:pt x="0" y="244698"/>
                </a:cubicBezTo>
                <a:cubicBezTo>
                  <a:pt x="0" y="407887"/>
                  <a:pt x="12878" y="570907"/>
                  <a:pt x="12878" y="734096"/>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60" name="Freeform 59"/>
          <p:cNvSpPr/>
          <p:nvPr/>
        </p:nvSpPr>
        <p:spPr>
          <a:xfrm>
            <a:off x="4597758" y="4005330"/>
            <a:ext cx="3090929" cy="734095"/>
          </a:xfrm>
          <a:custGeom>
            <a:avLst/>
            <a:gdLst>
              <a:gd name="connsiteX0" fmla="*/ 3090929 w 3090929"/>
              <a:gd name="connsiteY0" fmla="*/ 0 h 734095"/>
              <a:gd name="connsiteX1" fmla="*/ 3052293 w 3090929"/>
              <a:gd name="connsiteY1" fmla="*/ 12878 h 734095"/>
              <a:gd name="connsiteX2" fmla="*/ 2923504 w 3090929"/>
              <a:gd name="connsiteY2" fmla="*/ 38636 h 734095"/>
              <a:gd name="connsiteX3" fmla="*/ 2794715 w 3090929"/>
              <a:gd name="connsiteY3" fmla="*/ 90152 h 734095"/>
              <a:gd name="connsiteX4" fmla="*/ 2691684 w 3090929"/>
              <a:gd name="connsiteY4" fmla="*/ 115909 h 734095"/>
              <a:gd name="connsiteX5" fmla="*/ 2511380 w 3090929"/>
              <a:gd name="connsiteY5" fmla="*/ 193183 h 734095"/>
              <a:gd name="connsiteX6" fmla="*/ 2343955 w 3090929"/>
              <a:gd name="connsiteY6" fmla="*/ 231819 h 734095"/>
              <a:gd name="connsiteX7" fmla="*/ 2266681 w 3090929"/>
              <a:gd name="connsiteY7" fmla="*/ 244698 h 734095"/>
              <a:gd name="connsiteX8" fmla="*/ 2202287 w 3090929"/>
              <a:gd name="connsiteY8" fmla="*/ 257577 h 734095"/>
              <a:gd name="connsiteX9" fmla="*/ 2125014 w 3090929"/>
              <a:gd name="connsiteY9" fmla="*/ 270456 h 734095"/>
              <a:gd name="connsiteX10" fmla="*/ 1983346 w 3090929"/>
              <a:gd name="connsiteY10" fmla="*/ 321971 h 734095"/>
              <a:gd name="connsiteX11" fmla="*/ 1867436 w 3090929"/>
              <a:gd name="connsiteY11" fmla="*/ 347729 h 734095"/>
              <a:gd name="connsiteX12" fmla="*/ 1635617 w 3090929"/>
              <a:gd name="connsiteY12" fmla="*/ 425002 h 734095"/>
              <a:gd name="connsiteX13" fmla="*/ 1519707 w 3090929"/>
              <a:gd name="connsiteY13" fmla="*/ 463639 h 734095"/>
              <a:gd name="connsiteX14" fmla="*/ 1210614 w 3090929"/>
              <a:gd name="connsiteY14" fmla="*/ 566670 h 734095"/>
              <a:gd name="connsiteX15" fmla="*/ 901521 w 3090929"/>
              <a:gd name="connsiteY15" fmla="*/ 592428 h 734095"/>
              <a:gd name="connsiteX16" fmla="*/ 682580 w 3090929"/>
              <a:gd name="connsiteY16" fmla="*/ 553791 h 734095"/>
              <a:gd name="connsiteX17" fmla="*/ 540912 w 3090929"/>
              <a:gd name="connsiteY17" fmla="*/ 476518 h 734095"/>
              <a:gd name="connsiteX18" fmla="*/ 463639 w 3090929"/>
              <a:gd name="connsiteY18" fmla="*/ 450760 h 734095"/>
              <a:gd name="connsiteX19" fmla="*/ 450760 w 3090929"/>
              <a:gd name="connsiteY19" fmla="*/ 489397 h 734095"/>
              <a:gd name="connsiteX20" fmla="*/ 412124 w 3090929"/>
              <a:gd name="connsiteY20" fmla="*/ 502276 h 734095"/>
              <a:gd name="connsiteX21" fmla="*/ 334850 w 3090929"/>
              <a:gd name="connsiteY21" fmla="*/ 553791 h 734095"/>
              <a:gd name="connsiteX22" fmla="*/ 309093 w 3090929"/>
              <a:gd name="connsiteY22" fmla="*/ 592428 h 734095"/>
              <a:gd name="connsiteX23" fmla="*/ 193183 w 3090929"/>
              <a:gd name="connsiteY23" fmla="*/ 656822 h 734095"/>
              <a:gd name="connsiteX24" fmla="*/ 115910 w 3090929"/>
              <a:gd name="connsiteY24" fmla="*/ 695459 h 734095"/>
              <a:gd name="connsiteX25" fmla="*/ 0 w 3090929"/>
              <a:gd name="connsiteY25" fmla="*/ 734095 h 73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90929" h="734095">
                <a:moveTo>
                  <a:pt x="3090929" y="0"/>
                </a:moveTo>
                <a:cubicBezTo>
                  <a:pt x="3078050" y="4293"/>
                  <a:pt x="3065521" y="9826"/>
                  <a:pt x="3052293" y="12878"/>
                </a:cubicBezTo>
                <a:cubicBezTo>
                  <a:pt x="3009634" y="22722"/>
                  <a:pt x="2923504" y="38636"/>
                  <a:pt x="2923504" y="38636"/>
                </a:cubicBezTo>
                <a:cubicBezTo>
                  <a:pt x="2862710" y="69033"/>
                  <a:pt x="2868980" y="68934"/>
                  <a:pt x="2794715" y="90152"/>
                </a:cubicBezTo>
                <a:cubicBezTo>
                  <a:pt x="2760676" y="99877"/>
                  <a:pt x="2691684" y="115909"/>
                  <a:pt x="2691684" y="115909"/>
                </a:cubicBezTo>
                <a:cubicBezTo>
                  <a:pt x="2641427" y="141038"/>
                  <a:pt x="2555366" y="185852"/>
                  <a:pt x="2511380" y="193183"/>
                </a:cubicBezTo>
                <a:cubicBezTo>
                  <a:pt x="2320729" y="224959"/>
                  <a:pt x="2558014" y="182422"/>
                  <a:pt x="2343955" y="231819"/>
                </a:cubicBezTo>
                <a:cubicBezTo>
                  <a:pt x="2318510" y="237691"/>
                  <a:pt x="2292373" y="240027"/>
                  <a:pt x="2266681" y="244698"/>
                </a:cubicBezTo>
                <a:cubicBezTo>
                  <a:pt x="2245144" y="248614"/>
                  <a:pt x="2223824" y="253661"/>
                  <a:pt x="2202287" y="257577"/>
                </a:cubicBezTo>
                <a:cubicBezTo>
                  <a:pt x="2176595" y="262248"/>
                  <a:pt x="2150347" y="264123"/>
                  <a:pt x="2125014" y="270456"/>
                </a:cubicBezTo>
                <a:cubicBezTo>
                  <a:pt x="1920554" y="321572"/>
                  <a:pt x="2162572" y="270764"/>
                  <a:pt x="1983346" y="321971"/>
                </a:cubicBezTo>
                <a:cubicBezTo>
                  <a:pt x="1945290" y="332844"/>
                  <a:pt x="1905384" y="336485"/>
                  <a:pt x="1867436" y="347729"/>
                </a:cubicBezTo>
                <a:cubicBezTo>
                  <a:pt x="1789339" y="370869"/>
                  <a:pt x="1712890" y="399244"/>
                  <a:pt x="1635617" y="425002"/>
                </a:cubicBezTo>
                <a:cubicBezTo>
                  <a:pt x="1596980" y="437881"/>
                  <a:pt x="1556783" y="446786"/>
                  <a:pt x="1519707" y="463639"/>
                </a:cubicBezTo>
                <a:cubicBezTo>
                  <a:pt x="1385005" y="524867"/>
                  <a:pt x="1363319" y="546034"/>
                  <a:pt x="1210614" y="566670"/>
                </a:cubicBezTo>
                <a:cubicBezTo>
                  <a:pt x="1108157" y="580516"/>
                  <a:pt x="901521" y="592428"/>
                  <a:pt x="901521" y="592428"/>
                </a:cubicBezTo>
                <a:cubicBezTo>
                  <a:pt x="828541" y="579549"/>
                  <a:pt x="754288" y="572497"/>
                  <a:pt x="682580" y="553791"/>
                </a:cubicBezTo>
                <a:cubicBezTo>
                  <a:pt x="653190" y="546124"/>
                  <a:pt x="568917" y="493321"/>
                  <a:pt x="540912" y="476518"/>
                </a:cubicBezTo>
                <a:cubicBezTo>
                  <a:pt x="510680" y="436207"/>
                  <a:pt x="507379" y="396085"/>
                  <a:pt x="463639" y="450760"/>
                </a:cubicBezTo>
                <a:cubicBezTo>
                  <a:pt x="455158" y="461361"/>
                  <a:pt x="460359" y="479797"/>
                  <a:pt x="450760" y="489397"/>
                </a:cubicBezTo>
                <a:cubicBezTo>
                  <a:pt x="441161" y="498996"/>
                  <a:pt x="423991" y="495683"/>
                  <a:pt x="412124" y="502276"/>
                </a:cubicBezTo>
                <a:cubicBezTo>
                  <a:pt x="385063" y="517310"/>
                  <a:pt x="334850" y="553791"/>
                  <a:pt x="334850" y="553791"/>
                </a:cubicBezTo>
                <a:cubicBezTo>
                  <a:pt x="326264" y="566670"/>
                  <a:pt x="320742" y="582235"/>
                  <a:pt x="309093" y="592428"/>
                </a:cubicBezTo>
                <a:cubicBezTo>
                  <a:pt x="200809" y="687176"/>
                  <a:pt x="269833" y="618497"/>
                  <a:pt x="193183" y="656822"/>
                </a:cubicBezTo>
                <a:cubicBezTo>
                  <a:pt x="142533" y="682147"/>
                  <a:pt x="169859" y="684669"/>
                  <a:pt x="115910" y="695459"/>
                </a:cubicBezTo>
                <a:cubicBezTo>
                  <a:pt x="6439" y="717353"/>
                  <a:pt x="50141" y="683954"/>
                  <a:pt x="0" y="734095"/>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61" name="Freeform 60"/>
          <p:cNvSpPr/>
          <p:nvPr/>
        </p:nvSpPr>
        <p:spPr>
          <a:xfrm>
            <a:off x="1571223" y="3979572"/>
            <a:ext cx="6091707" cy="759853"/>
          </a:xfrm>
          <a:custGeom>
            <a:avLst/>
            <a:gdLst>
              <a:gd name="connsiteX0" fmla="*/ 6091707 w 6091707"/>
              <a:gd name="connsiteY0" fmla="*/ 51515 h 759853"/>
              <a:gd name="connsiteX1" fmla="*/ 6001554 w 6091707"/>
              <a:gd name="connsiteY1" fmla="*/ 38636 h 759853"/>
              <a:gd name="connsiteX2" fmla="*/ 5962918 w 6091707"/>
              <a:gd name="connsiteY2" fmla="*/ 25758 h 759853"/>
              <a:gd name="connsiteX3" fmla="*/ 5898523 w 6091707"/>
              <a:gd name="connsiteY3" fmla="*/ 12879 h 759853"/>
              <a:gd name="connsiteX4" fmla="*/ 5795492 w 6091707"/>
              <a:gd name="connsiteY4" fmla="*/ 0 h 759853"/>
              <a:gd name="connsiteX5" fmla="*/ 4752304 w 6091707"/>
              <a:gd name="connsiteY5" fmla="*/ 12879 h 759853"/>
              <a:gd name="connsiteX6" fmla="*/ 4494726 w 6091707"/>
              <a:gd name="connsiteY6" fmla="*/ 64394 h 759853"/>
              <a:gd name="connsiteX7" fmla="*/ 4378816 w 6091707"/>
              <a:gd name="connsiteY7" fmla="*/ 90152 h 759853"/>
              <a:gd name="connsiteX8" fmla="*/ 4121239 w 6091707"/>
              <a:gd name="connsiteY8" fmla="*/ 167425 h 759853"/>
              <a:gd name="connsiteX9" fmla="*/ 4018208 w 6091707"/>
              <a:gd name="connsiteY9" fmla="*/ 193183 h 759853"/>
              <a:gd name="connsiteX10" fmla="*/ 3876540 w 6091707"/>
              <a:gd name="connsiteY10" fmla="*/ 244698 h 759853"/>
              <a:gd name="connsiteX11" fmla="*/ 3760631 w 6091707"/>
              <a:gd name="connsiteY11" fmla="*/ 283335 h 759853"/>
              <a:gd name="connsiteX12" fmla="*/ 3528811 w 6091707"/>
              <a:gd name="connsiteY12" fmla="*/ 270456 h 759853"/>
              <a:gd name="connsiteX13" fmla="*/ 3425780 w 6091707"/>
              <a:gd name="connsiteY13" fmla="*/ 257577 h 759853"/>
              <a:gd name="connsiteX14" fmla="*/ 3219718 w 6091707"/>
              <a:gd name="connsiteY14" fmla="*/ 244698 h 759853"/>
              <a:gd name="connsiteX15" fmla="*/ 2756078 w 6091707"/>
              <a:gd name="connsiteY15" fmla="*/ 270456 h 759853"/>
              <a:gd name="connsiteX16" fmla="*/ 2665926 w 6091707"/>
              <a:gd name="connsiteY16" fmla="*/ 283335 h 759853"/>
              <a:gd name="connsiteX17" fmla="*/ 2562895 w 6091707"/>
              <a:gd name="connsiteY17" fmla="*/ 309093 h 759853"/>
              <a:gd name="connsiteX18" fmla="*/ 2485622 w 6091707"/>
              <a:gd name="connsiteY18" fmla="*/ 334851 h 759853"/>
              <a:gd name="connsiteX19" fmla="*/ 1918952 w 6091707"/>
              <a:gd name="connsiteY19" fmla="*/ 360608 h 759853"/>
              <a:gd name="connsiteX20" fmla="*/ 1828800 w 6091707"/>
              <a:gd name="connsiteY20" fmla="*/ 386366 h 759853"/>
              <a:gd name="connsiteX21" fmla="*/ 1751526 w 6091707"/>
              <a:gd name="connsiteY21" fmla="*/ 399245 h 759853"/>
              <a:gd name="connsiteX22" fmla="*/ 1712890 w 6091707"/>
              <a:gd name="connsiteY22" fmla="*/ 412124 h 759853"/>
              <a:gd name="connsiteX23" fmla="*/ 1622738 w 6091707"/>
              <a:gd name="connsiteY23" fmla="*/ 425003 h 759853"/>
              <a:gd name="connsiteX24" fmla="*/ 1545464 w 6091707"/>
              <a:gd name="connsiteY24" fmla="*/ 437882 h 759853"/>
              <a:gd name="connsiteX25" fmla="*/ 1493949 w 6091707"/>
              <a:gd name="connsiteY25" fmla="*/ 450760 h 759853"/>
              <a:gd name="connsiteX26" fmla="*/ 1455312 w 6091707"/>
              <a:gd name="connsiteY26" fmla="*/ 463639 h 759853"/>
              <a:gd name="connsiteX27" fmla="*/ 978794 w 6091707"/>
              <a:gd name="connsiteY27" fmla="*/ 476518 h 759853"/>
              <a:gd name="connsiteX28" fmla="*/ 850005 w 6091707"/>
              <a:gd name="connsiteY28" fmla="*/ 489397 h 759853"/>
              <a:gd name="connsiteX29" fmla="*/ 759853 w 6091707"/>
              <a:gd name="connsiteY29" fmla="*/ 515155 h 759853"/>
              <a:gd name="connsiteX30" fmla="*/ 708338 w 6091707"/>
              <a:gd name="connsiteY30" fmla="*/ 528034 h 759853"/>
              <a:gd name="connsiteX31" fmla="*/ 669701 w 6091707"/>
              <a:gd name="connsiteY31" fmla="*/ 540913 h 759853"/>
              <a:gd name="connsiteX32" fmla="*/ 553791 w 6091707"/>
              <a:gd name="connsiteY32" fmla="*/ 553791 h 759853"/>
              <a:gd name="connsiteX33" fmla="*/ 502276 w 6091707"/>
              <a:gd name="connsiteY33" fmla="*/ 566670 h 759853"/>
              <a:gd name="connsiteX34" fmla="*/ 463639 w 6091707"/>
              <a:gd name="connsiteY34" fmla="*/ 579549 h 759853"/>
              <a:gd name="connsiteX35" fmla="*/ 321971 w 6091707"/>
              <a:gd name="connsiteY35" fmla="*/ 618186 h 759853"/>
              <a:gd name="connsiteX36" fmla="*/ 283335 w 6091707"/>
              <a:gd name="connsiteY36" fmla="*/ 631065 h 759853"/>
              <a:gd name="connsiteX37" fmla="*/ 167425 w 6091707"/>
              <a:gd name="connsiteY37" fmla="*/ 682580 h 759853"/>
              <a:gd name="connsiteX38" fmla="*/ 51515 w 6091707"/>
              <a:gd name="connsiteY38" fmla="*/ 721217 h 759853"/>
              <a:gd name="connsiteX39" fmla="*/ 12878 w 6091707"/>
              <a:gd name="connsiteY39" fmla="*/ 734096 h 759853"/>
              <a:gd name="connsiteX40" fmla="*/ 0 w 6091707"/>
              <a:gd name="connsiteY40" fmla="*/ 759853 h 75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91707" h="759853">
                <a:moveTo>
                  <a:pt x="6091707" y="51515"/>
                </a:moveTo>
                <a:cubicBezTo>
                  <a:pt x="6061656" y="47222"/>
                  <a:pt x="6031321" y="44589"/>
                  <a:pt x="6001554" y="38636"/>
                </a:cubicBezTo>
                <a:cubicBezTo>
                  <a:pt x="5988242" y="35974"/>
                  <a:pt x="5976088" y="29050"/>
                  <a:pt x="5962918" y="25758"/>
                </a:cubicBezTo>
                <a:cubicBezTo>
                  <a:pt x="5941681" y="20449"/>
                  <a:pt x="5920159" y="16208"/>
                  <a:pt x="5898523" y="12879"/>
                </a:cubicBezTo>
                <a:cubicBezTo>
                  <a:pt x="5864315" y="7616"/>
                  <a:pt x="5829836" y="4293"/>
                  <a:pt x="5795492" y="0"/>
                </a:cubicBezTo>
                <a:lnTo>
                  <a:pt x="4752304" y="12879"/>
                </a:lnTo>
                <a:cubicBezTo>
                  <a:pt x="4671834" y="15475"/>
                  <a:pt x="4574543" y="45613"/>
                  <a:pt x="4494726" y="64394"/>
                </a:cubicBezTo>
                <a:cubicBezTo>
                  <a:pt x="4456199" y="73459"/>
                  <a:pt x="4416970" y="79627"/>
                  <a:pt x="4378816" y="90152"/>
                </a:cubicBezTo>
                <a:cubicBezTo>
                  <a:pt x="4292404" y="113990"/>
                  <a:pt x="4208202" y="145684"/>
                  <a:pt x="4121239" y="167425"/>
                </a:cubicBezTo>
                <a:lnTo>
                  <a:pt x="4018208" y="193183"/>
                </a:lnTo>
                <a:cubicBezTo>
                  <a:pt x="3800597" y="251213"/>
                  <a:pt x="4022968" y="188380"/>
                  <a:pt x="3876540" y="244698"/>
                </a:cubicBezTo>
                <a:cubicBezTo>
                  <a:pt x="3838528" y="259318"/>
                  <a:pt x="3760631" y="283335"/>
                  <a:pt x="3760631" y="283335"/>
                </a:cubicBezTo>
                <a:cubicBezTo>
                  <a:pt x="3683358" y="279042"/>
                  <a:pt x="3605976" y="276392"/>
                  <a:pt x="3528811" y="270456"/>
                </a:cubicBezTo>
                <a:cubicBezTo>
                  <a:pt x="3494302" y="267801"/>
                  <a:pt x="3460271" y="260451"/>
                  <a:pt x="3425780" y="257577"/>
                </a:cubicBezTo>
                <a:cubicBezTo>
                  <a:pt x="3357196" y="251862"/>
                  <a:pt x="3288405" y="248991"/>
                  <a:pt x="3219718" y="244698"/>
                </a:cubicBezTo>
                <a:cubicBezTo>
                  <a:pt x="2699969" y="262023"/>
                  <a:pt x="2982200" y="235668"/>
                  <a:pt x="2756078" y="270456"/>
                </a:cubicBezTo>
                <a:cubicBezTo>
                  <a:pt x="2726075" y="275072"/>
                  <a:pt x="2695692" y="277382"/>
                  <a:pt x="2665926" y="283335"/>
                </a:cubicBezTo>
                <a:cubicBezTo>
                  <a:pt x="2631213" y="290278"/>
                  <a:pt x="2596479" y="297898"/>
                  <a:pt x="2562895" y="309093"/>
                </a:cubicBezTo>
                <a:cubicBezTo>
                  <a:pt x="2537137" y="317679"/>
                  <a:pt x="2512745" y="333618"/>
                  <a:pt x="2485622" y="334851"/>
                </a:cubicBezTo>
                <a:lnTo>
                  <a:pt x="1918952" y="360608"/>
                </a:lnTo>
                <a:cubicBezTo>
                  <a:pt x="1882129" y="372882"/>
                  <a:pt x="1869226" y="378281"/>
                  <a:pt x="1828800" y="386366"/>
                </a:cubicBezTo>
                <a:cubicBezTo>
                  <a:pt x="1803194" y="391487"/>
                  <a:pt x="1777284" y="394952"/>
                  <a:pt x="1751526" y="399245"/>
                </a:cubicBezTo>
                <a:cubicBezTo>
                  <a:pt x="1738647" y="403538"/>
                  <a:pt x="1726202" y="409462"/>
                  <a:pt x="1712890" y="412124"/>
                </a:cubicBezTo>
                <a:cubicBezTo>
                  <a:pt x="1683124" y="418077"/>
                  <a:pt x="1652741" y="420387"/>
                  <a:pt x="1622738" y="425003"/>
                </a:cubicBezTo>
                <a:cubicBezTo>
                  <a:pt x="1596928" y="428974"/>
                  <a:pt x="1571070" y="432761"/>
                  <a:pt x="1545464" y="437882"/>
                </a:cubicBezTo>
                <a:cubicBezTo>
                  <a:pt x="1528108" y="441353"/>
                  <a:pt x="1510968" y="445898"/>
                  <a:pt x="1493949" y="450760"/>
                </a:cubicBezTo>
                <a:cubicBezTo>
                  <a:pt x="1480896" y="454489"/>
                  <a:pt x="1468871" y="462961"/>
                  <a:pt x="1455312" y="463639"/>
                </a:cubicBezTo>
                <a:cubicBezTo>
                  <a:pt x="1296613" y="471574"/>
                  <a:pt x="1137633" y="472225"/>
                  <a:pt x="978794" y="476518"/>
                </a:cubicBezTo>
                <a:cubicBezTo>
                  <a:pt x="935864" y="480811"/>
                  <a:pt x="892715" y="483295"/>
                  <a:pt x="850005" y="489397"/>
                </a:cubicBezTo>
                <a:cubicBezTo>
                  <a:pt x="809747" y="495148"/>
                  <a:pt x="796547" y="504671"/>
                  <a:pt x="759853" y="515155"/>
                </a:cubicBezTo>
                <a:cubicBezTo>
                  <a:pt x="742834" y="520018"/>
                  <a:pt x="725357" y="523171"/>
                  <a:pt x="708338" y="528034"/>
                </a:cubicBezTo>
                <a:cubicBezTo>
                  <a:pt x="695285" y="531764"/>
                  <a:pt x="683092" y="538681"/>
                  <a:pt x="669701" y="540913"/>
                </a:cubicBezTo>
                <a:cubicBezTo>
                  <a:pt x="631355" y="547304"/>
                  <a:pt x="592428" y="549498"/>
                  <a:pt x="553791" y="553791"/>
                </a:cubicBezTo>
                <a:cubicBezTo>
                  <a:pt x="536619" y="558084"/>
                  <a:pt x="519295" y="561807"/>
                  <a:pt x="502276" y="566670"/>
                </a:cubicBezTo>
                <a:cubicBezTo>
                  <a:pt x="489223" y="570400"/>
                  <a:pt x="476809" y="576256"/>
                  <a:pt x="463639" y="579549"/>
                </a:cubicBezTo>
                <a:cubicBezTo>
                  <a:pt x="318014" y="615956"/>
                  <a:pt x="487744" y="562928"/>
                  <a:pt x="321971" y="618186"/>
                </a:cubicBezTo>
                <a:cubicBezTo>
                  <a:pt x="309092" y="622479"/>
                  <a:pt x="294631" y="623535"/>
                  <a:pt x="283335" y="631065"/>
                </a:cubicBezTo>
                <a:cubicBezTo>
                  <a:pt x="222107" y="671882"/>
                  <a:pt x="259382" y="651927"/>
                  <a:pt x="167425" y="682580"/>
                </a:cubicBezTo>
                <a:lnTo>
                  <a:pt x="51515" y="721217"/>
                </a:lnTo>
                <a:cubicBezTo>
                  <a:pt x="38636" y="725510"/>
                  <a:pt x="18949" y="721953"/>
                  <a:pt x="12878" y="734096"/>
                </a:cubicBezTo>
                <a:lnTo>
                  <a:pt x="0" y="759853"/>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63" name="Freeform 62"/>
          <p:cNvSpPr/>
          <p:nvPr/>
        </p:nvSpPr>
        <p:spPr>
          <a:xfrm>
            <a:off x="1609859" y="3979572"/>
            <a:ext cx="4069724" cy="708338"/>
          </a:xfrm>
          <a:custGeom>
            <a:avLst/>
            <a:gdLst>
              <a:gd name="connsiteX0" fmla="*/ 4069724 w 4069724"/>
              <a:gd name="connsiteY0" fmla="*/ 0 h 708338"/>
              <a:gd name="connsiteX1" fmla="*/ 3953814 w 4069724"/>
              <a:gd name="connsiteY1" fmla="*/ 38636 h 708338"/>
              <a:gd name="connsiteX2" fmla="*/ 3876541 w 4069724"/>
              <a:gd name="connsiteY2" fmla="*/ 64394 h 708338"/>
              <a:gd name="connsiteX3" fmla="*/ 3825026 w 4069724"/>
              <a:gd name="connsiteY3" fmla="*/ 77273 h 708338"/>
              <a:gd name="connsiteX4" fmla="*/ 3747752 w 4069724"/>
              <a:gd name="connsiteY4" fmla="*/ 103031 h 708338"/>
              <a:gd name="connsiteX5" fmla="*/ 3631842 w 4069724"/>
              <a:gd name="connsiteY5" fmla="*/ 154546 h 708338"/>
              <a:gd name="connsiteX6" fmla="*/ 3593206 w 4069724"/>
              <a:gd name="connsiteY6" fmla="*/ 167425 h 708338"/>
              <a:gd name="connsiteX7" fmla="*/ 3078051 w 4069724"/>
              <a:gd name="connsiteY7" fmla="*/ 193183 h 708338"/>
              <a:gd name="connsiteX8" fmla="*/ 2987899 w 4069724"/>
              <a:gd name="connsiteY8" fmla="*/ 218941 h 708338"/>
              <a:gd name="connsiteX9" fmla="*/ 2794716 w 4069724"/>
              <a:gd name="connsiteY9" fmla="*/ 244698 h 708338"/>
              <a:gd name="connsiteX10" fmla="*/ 2550017 w 4069724"/>
              <a:gd name="connsiteY10" fmla="*/ 309093 h 708338"/>
              <a:gd name="connsiteX11" fmla="*/ 2472744 w 4069724"/>
              <a:gd name="connsiteY11" fmla="*/ 334851 h 708338"/>
              <a:gd name="connsiteX12" fmla="*/ 2343955 w 4069724"/>
              <a:gd name="connsiteY12" fmla="*/ 360608 h 708338"/>
              <a:gd name="connsiteX13" fmla="*/ 2292440 w 4069724"/>
              <a:gd name="connsiteY13" fmla="*/ 373487 h 708338"/>
              <a:gd name="connsiteX14" fmla="*/ 2163651 w 4069724"/>
              <a:gd name="connsiteY14" fmla="*/ 425003 h 708338"/>
              <a:gd name="connsiteX15" fmla="*/ 2047741 w 4069724"/>
              <a:gd name="connsiteY15" fmla="*/ 463639 h 708338"/>
              <a:gd name="connsiteX16" fmla="*/ 1906073 w 4069724"/>
              <a:gd name="connsiteY16" fmla="*/ 489397 h 708338"/>
              <a:gd name="connsiteX17" fmla="*/ 1455313 w 4069724"/>
              <a:gd name="connsiteY17" fmla="*/ 476518 h 708338"/>
              <a:gd name="connsiteX18" fmla="*/ 1416676 w 4069724"/>
              <a:gd name="connsiteY18" fmla="*/ 489397 h 708338"/>
              <a:gd name="connsiteX19" fmla="*/ 1339403 w 4069724"/>
              <a:gd name="connsiteY19" fmla="*/ 502276 h 708338"/>
              <a:gd name="connsiteX20" fmla="*/ 1133341 w 4069724"/>
              <a:gd name="connsiteY20" fmla="*/ 540913 h 708338"/>
              <a:gd name="connsiteX21" fmla="*/ 1068947 w 4069724"/>
              <a:gd name="connsiteY21" fmla="*/ 553791 h 708338"/>
              <a:gd name="connsiteX22" fmla="*/ 965916 w 4069724"/>
              <a:gd name="connsiteY22" fmla="*/ 566670 h 708338"/>
              <a:gd name="connsiteX23" fmla="*/ 927279 w 4069724"/>
              <a:gd name="connsiteY23" fmla="*/ 579549 h 708338"/>
              <a:gd name="connsiteX24" fmla="*/ 682580 w 4069724"/>
              <a:gd name="connsiteY24" fmla="*/ 553791 h 708338"/>
              <a:gd name="connsiteX25" fmla="*/ 463640 w 4069724"/>
              <a:gd name="connsiteY25" fmla="*/ 566670 h 708338"/>
              <a:gd name="connsiteX26" fmla="*/ 360609 w 4069724"/>
              <a:gd name="connsiteY26" fmla="*/ 592428 h 708338"/>
              <a:gd name="connsiteX27" fmla="*/ 270456 w 4069724"/>
              <a:gd name="connsiteY27" fmla="*/ 618186 h 708338"/>
              <a:gd name="connsiteX28" fmla="*/ 231820 w 4069724"/>
              <a:gd name="connsiteY28" fmla="*/ 643943 h 708338"/>
              <a:gd name="connsiteX29" fmla="*/ 180304 w 4069724"/>
              <a:gd name="connsiteY29" fmla="*/ 656822 h 708338"/>
              <a:gd name="connsiteX30" fmla="*/ 103031 w 4069724"/>
              <a:gd name="connsiteY30" fmla="*/ 682580 h 708338"/>
              <a:gd name="connsiteX31" fmla="*/ 64395 w 4069724"/>
              <a:gd name="connsiteY31" fmla="*/ 695459 h 708338"/>
              <a:gd name="connsiteX32" fmla="*/ 0 w 4069724"/>
              <a:gd name="connsiteY32" fmla="*/ 708338 h 70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069724" h="708338">
                <a:moveTo>
                  <a:pt x="4069724" y="0"/>
                </a:moveTo>
                <a:lnTo>
                  <a:pt x="3953814" y="38636"/>
                </a:lnTo>
                <a:lnTo>
                  <a:pt x="3876541" y="64394"/>
                </a:lnTo>
                <a:cubicBezTo>
                  <a:pt x="3859369" y="68687"/>
                  <a:pt x="3841980" y="72187"/>
                  <a:pt x="3825026" y="77273"/>
                </a:cubicBezTo>
                <a:cubicBezTo>
                  <a:pt x="3799020" y="85075"/>
                  <a:pt x="3747752" y="103031"/>
                  <a:pt x="3747752" y="103031"/>
                </a:cubicBezTo>
                <a:cubicBezTo>
                  <a:pt x="3686524" y="143851"/>
                  <a:pt x="3723802" y="123893"/>
                  <a:pt x="3631842" y="154546"/>
                </a:cubicBezTo>
                <a:lnTo>
                  <a:pt x="3593206" y="167425"/>
                </a:lnTo>
                <a:cubicBezTo>
                  <a:pt x="3403828" y="230552"/>
                  <a:pt x="3568108" y="179938"/>
                  <a:pt x="3078051" y="193183"/>
                </a:cubicBezTo>
                <a:cubicBezTo>
                  <a:pt x="3050530" y="202357"/>
                  <a:pt x="3016197" y="214898"/>
                  <a:pt x="2987899" y="218941"/>
                </a:cubicBezTo>
                <a:cubicBezTo>
                  <a:pt x="2925538" y="227850"/>
                  <a:pt x="2856662" y="226479"/>
                  <a:pt x="2794716" y="244698"/>
                </a:cubicBezTo>
                <a:cubicBezTo>
                  <a:pt x="2563831" y="312605"/>
                  <a:pt x="2720501" y="284738"/>
                  <a:pt x="2550017" y="309093"/>
                </a:cubicBezTo>
                <a:cubicBezTo>
                  <a:pt x="2524259" y="317679"/>
                  <a:pt x="2499084" y="328266"/>
                  <a:pt x="2472744" y="334851"/>
                </a:cubicBezTo>
                <a:cubicBezTo>
                  <a:pt x="2430271" y="345469"/>
                  <a:pt x="2386428" y="349990"/>
                  <a:pt x="2343955" y="360608"/>
                </a:cubicBezTo>
                <a:lnTo>
                  <a:pt x="2292440" y="373487"/>
                </a:lnTo>
                <a:cubicBezTo>
                  <a:pt x="2181538" y="440028"/>
                  <a:pt x="2276846" y="392662"/>
                  <a:pt x="2163651" y="425003"/>
                </a:cubicBezTo>
                <a:cubicBezTo>
                  <a:pt x="2124491" y="436191"/>
                  <a:pt x="2087677" y="455652"/>
                  <a:pt x="2047741" y="463639"/>
                </a:cubicBezTo>
                <a:cubicBezTo>
                  <a:pt x="1957741" y="481639"/>
                  <a:pt x="2004939" y="472919"/>
                  <a:pt x="1906073" y="489397"/>
                </a:cubicBezTo>
                <a:cubicBezTo>
                  <a:pt x="1695022" y="442496"/>
                  <a:pt x="1790493" y="453402"/>
                  <a:pt x="1455313" y="476518"/>
                </a:cubicBezTo>
                <a:cubicBezTo>
                  <a:pt x="1441770" y="477452"/>
                  <a:pt x="1429928" y="486452"/>
                  <a:pt x="1416676" y="489397"/>
                </a:cubicBezTo>
                <a:cubicBezTo>
                  <a:pt x="1391185" y="495062"/>
                  <a:pt x="1365161" y="497983"/>
                  <a:pt x="1339403" y="502276"/>
                </a:cubicBezTo>
                <a:cubicBezTo>
                  <a:pt x="1221031" y="549626"/>
                  <a:pt x="1318445" y="517776"/>
                  <a:pt x="1133341" y="540913"/>
                </a:cubicBezTo>
                <a:cubicBezTo>
                  <a:pt x="1111620" y="543628"/>
                  <a:pt x="1090582" y="550463"/>
                  <a:pt x="1068947" y="553791"/>
                </a:cubicBezTo>
                <a:cubicBezTo>
                  <a:pt x="1034739" y="559054"/>
                  <a:pt x="1000260" y="562377"/>
                  <a:pt x="965916" y="566670"/>
                </a:cubicBezTo>
                <a:cubicBezTo>
                  <a:pt x="953037" y="570963"/>
                  <a:pt x="940855" y="579549"/>
                  <a:pt x="927279" y="579549"/>
                </a:cubicBezTo>
                <a:cubicBezTo>
                  <a:pt x="748845" y="579549"/>
                  <a:pt x="778384" y="585726"/>
                  <a:pt x="682580" y="553791"/>
                </a:cubicBezTo>
                <a:cubicBezTo>
                  <a:pt x="609600" y="558084"/>
                  <a:pt x="536446" y="560051"/>
                  <a:pt x="463640" y="566670"/>
                </a:cubicBezTo>
                <a:cubicBezTo>
                  <a:pt x="406031" y="571907"/>
                  <a:pt x="407548" y="579017"/>
                  <a:pt x="360609" y="592428"/>
                </a:cubicBezTo>
                <a:cubicBezTo>
                  <a:pt x="341351" y="597930"/>
                  <a:pt x="291043" y="607893"/>
                  <a:pt x="270456" y="618186"/>
                </a:cubicBezTo>
                <a:cubicBezTo>
                  <a:pt x="256612" y="625108"/>
                  <a:pt x="246047" y="637846"/>
                  <a:pt x="231820" y="643943"/>
                </a:cubicBezTo>
                <a:cubicBezTo>
                  <a:pt x="215551" y="650915"/>
                  <a:pt x="197258" y="651736"/>
                  <a:pt x="180304" y="656822"/>
                </a:cubicBezTo>
                <a:cubicBezTo>
                  <a:pt x="154298" y="664624"/>
                  <a:pt x="128789" y="673994"/>
                  <a:pt x="103031" y="682580"/>
                </a:cubicBezTo>
                <a:cubicBezTo>
                  <a:pt x="90152" y="686873"/>
                  <a:pt x="77707" y="692797"/>
                  <a:pt x="64395" y="695459"/>
                </a:cubicBezTo>
                <a:lnTo>
                  <a:pt x="0" y="708338"/>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normAutofit/>
          </a:bodyPr>
          <a:lstStyle/>
          <a:p>
            <a:r>
              <a:rPr lang="en-US" dirty="0" smtClean="0"/>
              <a:t>Advantages and Disadvantages </a:t>
            </a:r>
            <a:endParaRPr lang="en-US" dirty="0"/>
          </a:p>
        </p:txBody>
      </p:sp>
      <p:sp>
        <p:nvSpPr>
          <p:cNvPr id="3" name="Content Placeholder 2"/>
          <p:cNvSpPr>
            <a:spLocks noGrp="1"/>
          </p:cNvSpPr>
          <p:nvPr>
            <p:ph idx="1"/>
          </p:nvPr>
        </p:nvSpPr>
        <p:spPr>
          <a:xfrm>
            <a:off x="457200" y="1676400"/>
            <a:ext cx="8229600" cy="4648200"/>
          </a:xfrm>
        </p:spPr>
        <p:txBody>
          <a:bodyPr>
            <a:normAutofit fontScale="85000" lnSpcReduction="20000"/>
          </a:bodyPr>
          <a:lstStyle/>
          <a:p>
            <a:r>
              <a:rPr lang="en-US" dirty="0" smtClean="0"/>
              <a:t>Advantages</a:t>
            </a:r>
          </a:p>
          <a:p>
            <a:pPr lvl="1"/>
            <a:r>
              <a:rPr lang="en-US" dirty="0" smtClean="0"/>
              <a:t>Specialization of work, every functional </a:t>
            </a:r>
            <a:r>
              <a:rPr lang="en-US" dirty="0" err="1" smtClean="0"/>
              <a:t>incharge</a:t>
            </a:r>
            <a:r>
              <a:rPr lang="en-US" dirty="0" smtClean="0"/>
              <a:t> is an expert in his/her area and can help the subordinates in better performance in his area</a:t>
            </a:r>
          </a:p>
          <a:p>
            <a:pPr lvl="1"/>
            <a:r>
              <a:rPr lang="en-US" dirty="0" smtClean="0"/>
              <a:t>A functional manager is required to have expertise in one function only, makes it easy to develop executives</a:t>
            </a:r>
          </a:p>
          <a:p>
            <a:pPr lvl="1"/>
            <a:r>
              <a:rPr lang="en-US" dirty="0" smtClean="0"/>
              <a:t>Reduces the burden on the top executives</a:t>
            </a:r>
          </a:p>
          <a:p>
            <a:r>
              <a:rPr lang="en-US" dirty="0" smtClean="0"/>
              <a:t>Disadvantages</a:t>
            </a:r>
          </a:p>
          <a:p>
            <a:pPr lvl="1"/>
            <a:r>
              <a:rPr lang="en-US" dirty="0" smtClean="0"/>
              <a:t>Sometimes structure can be too complicated for the employees to understand, workers are supervised by a number of bosses, confusions</a:t>
            </a:r>
          </a:p>
          <a:p>
            <a:pPr lvl="1"/>
            <a:r>
              <a:rPr lang="en-US" dirty="0" smtClean="0"/>
              <a:t>Violates the principle of unity of command</a:t>
            </a:r>
          </a:p>
          <a:p>
            <a:pPr lvl="1"/>
            <a:r>
              <a:rPr lang="en-US" dirty="0" smtClean="0"/>
              <a:t>A functional manager may tend to think in terms of his own department only rather than the organization as a whole</a:t>
            </a:r>
          </a:p>
          <a:p>
            <a:pPr lvl="1"/>
            <a:r>
              <a:rPr lang="en-US" dirty="0" smtClean="0"/>
              <a:t>Delay in decision making when the decision requires the involvement of more than one specialists</a:t>
            </a:r>
          </a:p>
          <a:p>
            <a:pPr lvl="1">
              <a:buNone/>
            </a:pPr>
            <a:endParaRPr lang="en-US"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lstStyle/>
          <a:p>
            <a:r>
              <a:rPr lang="en-US" dirty="0" smtClean="0"/>
              <a:t>Committee Organization</a:t>
            </a:r>
            <a:endParaRPr lang="en-US" dirty="0"/>
          </a:p>
        </p:txBody>
      </p:sp>
      <p:sp>
        <p:nvSpPr>
          <p:cNvPr id="3" name="Content Placeholder 2"/>
          <p:cNvSpPr>
            <a:spLocks noGrp="1"/>
          </p:cNvSpPr>
          <p:nvPr>
            <p:ph idx="1"/>
          </p:nvPr>
        </p:nvSpPr>
        <p:spPr>
          <a:xfrm>
            <a:off x="457200" y="1524000"/>
            <a:ext cx="8229600" cy="4800600"/>
          </a:xfrm>
        </p:spPr>
        <p:txBody>
          <a:bodyPr>
            <a:normAutofit fontScale="85000" lnSpcReduction="20000"/>
          </a:bodyPr>
          <a:lstStyle/>
          <a:p>
            <a:r>
              <a:rPr lang="en-US" dirty="0" smtClean="0"/>
              <a:t>Two or more person appointed by higher authority for the purpose of advising </a:t>
            </a:r>
          </a:p>
          <a:p>
            <a:r>
              <a:rPr lang="en-US" dirty="0" smtClean="0"/>
              <a:t>May be formed for a limited duration or standing committee</a:t>
            </a:r>
          </a:p>
          <a:p>
            <a:r>
              <a:rPr lang="en-US" dirty="0" smtClean="0"/>
              <a:t>It may or may not have authorities</a:t>
            </a:r>
          </a:p>
          <a:p>
            <a:r>
              <a:rPr lang="en-US" dirty="0" smtClean="0"/>
              <a:t>Members of the committee may or may not have other responsibilities in the organization</a:t>
            </a:r>
          </a:p>
          <a:p>
            <a:r>
              <a:rPr lang="en-US" dirty="0" smtClean="0"/>
              <a:t>Advantages</a:t>
            </a:r>
          </a:p>
          <a:p>
            <a:pPr lvl="1"/>
            <a:r>
              <a:rPr lang="en-US" dirty="0" smtClean="0"/>
              <a:t>Careful selection of members, will bring together wide range of ideas, expertise, interests together</a:t>
            </a:r>
          </a:p>
          <a:p>
            <a:pPr lvl="1"/>
            <a:r>
              <a:rPr lang="en-US" dirty="0" smtClean="0"/>
              <a:t>When members consist of representatives of different functional departments, it ensures all aspects of organization are considered in final decision making</a:t>
            </a:r>
          </a:p>
          <a:p>
            <a:r>
              <a:rPr lang="en-US" dirty="0" smtClean="0"/>
              <a:t>Disadvantages</a:t>
            </a:r>
          </a:p>
          <a:p>
            <a:pPr lvl="1"/>
            <a:r>
              <a:rPr lang="en-US" dirty="0" smtClean="0"/>
              <a:t>Delay in decision making</a:t>
            </a:r>
          </a:p>
          <a:p>
            <a:pPr lvl="1"/>
            <a:r>
              <a:rPr lang="en-US" dirty="0" smtClean="0"/>
              <a:t>Committee might take decision based on compromise between the different views rather than </a:t>
            </a:r>
            <a:r>
              <a:rPr lang="en-US" dirty="0" err="1" smtClean="0"/>
              <a:t>whats</a:t>
            </a:r>
            <a:r>
              <a:rPr lang="en-US" smtClean="0"/>
              <a:t> best</a:t>
            </a:r>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Purchasing and Marketing Management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Purchasing</a:t>
            </a:r>
          </a:p>
          <a:p>
            <a:pPr lvl="1"/>
            <a:r>
              <a:rPr lang="en-US" dirty="0" smtClean="0"/>
              <a:t>Important function in all types of organization, no business can operate successfully without functions related to purchasing</a:t>
            </a:r>
          </a:p>
          <a:p>
            <a:pPr lvl="1"/>
            <a:r>
              <a:rPr lang="en-US" dirty="0" smtClean="0"/>
              <a:t>The activity of acquiring goods and services by payment, to accomplish the goals of organization</a:t>
            </a:r>
          </a:p>
          <a:p>
            <a:pPr lvl="1"/>
            <a:r>
              <a:rPr lang="en-US" dirty="0" smtClean="0"/>
              <a:t>Procurement of materials, machine, tools and equipment</a:t>
            </a:r>
          </a:p>
          <a:p>
            <a:pPr lvl="1"/>
            <a:r>
              <a:rPr lang="en-US" dirty="0" smtClean="0"/>
              <a:t>An organization has a huge responsibility to buy materials of right quality, the right quantity, at right price, at right time, from the right sources with delivery at the right place</a:t>
            </a:r>
          </a:p>
          <a:p>
            <a:pPr lvl="1"/>
            <a:r>
              <a:rPr lang="en-US" dirty="0" smtClean="0"/>
              <a:t>In small organization different departments do their own purchasing, while in big scale organization it is a common practice to have a separate purchasing department responsible for making required purchases throughout the organization</a:t>
            </a:r>
          </a:p>
          <a:p>
            <a:pPr lvl="1"/>
            <a:r>
              <a:rPr lang="en-US" dirty="0" smtClean="0"/>
              <a:t>Purchasing department are responsible to understand the needs and the requirement of different departments and individuals within the organization and meet their needs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Function/Objective of Purchasing</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Purchasing department has certain responsibility to buy materials, and ensure continuity of supply of all types of materials required for the operation of organization</a:t>
            </a:r>
          </a:p>
          <a:p>
            <a:r>
              <a:rPr lang="en-US" dirty="0" smtClean="0"/>
              <a:t>The main function of the purchasing department is to maintain regular flow of materials in following way:</a:t>
            </a:r>
          </a:p>
          <a:p>
            <a:pPr lvl="1"/>
            <a:r>
              <a:rPr lang="en-US" dirty="0" smtClean="0"/>
              <a:t>What to purchase i.e. To buy materials of right quality</a:t>
            </a:r>
          </a:p>
          <a:p>
            <a:pPr lvl="1"/>
            <a:r>
              <a:rPr lang="en-US" dirty="0" smtClean="0"/>
              <a:t>How much to purchase i.e. to buy materials of right quantity</a:t>
            </a:r>
          </a:p>
          <a:p>
            <a:pPr lvl="1"/>
            <a:r>
              <a:rPr lang="en-US" dirty="0" smtClean="0"/>
              <a:t>What rate to purchase i.e. to buy materials at right price</a:t>
            </a:r>
          </a:p>
          <a:p>
            <a:pPr lvl="1"/>
            <a:r>
              <a:rPr lang="en-US" dirty="0" smtClean="0"/>
              <a:t>When to purchase i.e. to buy materials at right time ( regular flow of materials)</a:t>
            </a:r>
          </a:p>
          <a:p>
            <a:pPr lvl="1"/>
            <a:r>
              <a:rPr lang="en-US" dirty="0" smtClean="0"/>
              <a:t>Where to purchase i.e. to buy materials from a reliable supplier/manufacturer with delivery at the right place</a:t>
            </a:r>
          </a:p>
          <a:p>
            <a:r>
              <a:rPr lang="en-US" dirty="0" smtClean="0"/>
              <a:t>Maintain the regular flow of inputs to maintain the flow of outputs</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normAutofit fontScale="90000"/>
          </a:bodyPr>
          <a:lstStyle/>
          <a:p>
            <a:r>
              <a:rPr lang="en-US" dirty="0" smtClean="0"/>
              <a:t>Methods/Procedure of Purchasing</a:t>
            </a:r>
            <a:endParaRPr lang="en-US" dirty="0"/>
          </a:p>
        </p:txBody>
      </p:sp>
      <p:sp>
        <p:nvSpPr>
          <p:cNvPr id="3" name="Content Placeholder 2"/>
          <p:cNvSpPr>
            <a:spLocks noGrp="1"/>
          </p:cNvSpPr>
          <p:nvPr>
            <p:ph idx="1"/>
          </p:nvPr>
        </p:nvSpPr>
        <p:spPr>
          <a:xfrm>
            <a:off x="457200" y="1676400"/>
            <a:ext cx="8229600" cy="4648200"/>
          </a:xfrm>
        </p:spPr>
        <p:txBody>
          <a:bodyPr>
            <a:normAutofit fontScale="85000" lnSpcReduction="20000"/>
          </a:bodyPr>
          <a:lstStyle/>
          <a:p>
            <a:r>
              <a:rPr lang="en-US" dirty="0" smtClean="0"/>
              <a:t>Direct Purchase Procedure</a:t>
            </a:r>
          </a:p>
          <a:p>
            <a:pPr lvl="1"/>
            <a:r>
              <a:rPr lang="en-US" dirty="0" smtClean="0"/>
              <a:t>When the materials are immediately required to perform certain jobs, materials are purchased directly from certain suppliers</a:t>
            </a:r>
          </a:p>
          <a:p>
            <a:r>
              <a:rPr lang="en-US" dirty="0" smtClean="0"/>
              <a:t>Quotation Procedure</a:t>
            </a:r>
          </a:p>
          <a:p>
            <a:pPr lvl="1"/>
            <a:r>
              <a:rPr lang="en-US" dirty="0" smtClean="0"/>
              <a:t>Price quotation are collected from different suppliers, at least three </a:t>
            </a:r>
          </a:p>
          <a:p>
            <a:pPr lvl="1"/>
            <a:r>
              <a:rPr lang="en-US" dirty="0" smtClean="0"/>
              <a:t>Evaluate the price quotation and purchase the materials from the suitable supplier</a:t>
            </a:r>
          </a:p>
          <a:p>
            <a:r>
              <a:rPr lang="en-US" dirty="0" smtClean="0"/>
              <a:t>Tender Procedure</a:t>
            </a:r>
          </a:p>
          <a:p>
            <a:pPr lvl="1"/>
            <a:r>
              <a:rPr lang="en-US" dirty="0" smtClean="0"/>
              <a:t>Materials are purchased from open market</a:t>
            </a:r>
          </a:p>
          <a:p>
            <a:pPr lvl="1"/>
            <a:r>
              <a:rPr lang="en-US" dirty="0" smtClean="0"/>
              <a:t>Advertise the materials required in local/international newspaper or different form of media</a:t>
            </a:r>
          </a:p>
          <a:p>
            <a:pPr lvl="1"/>
            <a:r>
              <a:rPr lang="en-US" dirty="0" smtClean="0"/>
              <a:t>Collect the tender from the interested suppliers and evaluate it and purchase the materials from prospective suppliers</a:t>
            </a:r>
          </a:p>
          <a:p>
            <a:pPr lvl="1"/>
            <a:r>
              <a:rPr lang="en-US" dirty="0" smtClean="0"/>
              <a:t>A tender is a written document provided by suppliers, consisting of price quotation, terms and condition for the supply of goods</a:t>
            </a:r>
          </a:p>
          <a:p>
            <a:pPr lvl="1"/>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Different steps of Purchasing</a:t>
            </a:r>
            <a:endParaRPr lang="en-US" dirty="0"/>
          </a:p>
        </p:txBody>
      </p:sp>
      <p:sp>
        <p:nvSpPr>
          <p:cNvPr id="3" name="Content Placeholder 2"/>
          <p:cNvSpPr>
            <a:spLocks noGrp="1"/>
          </p:cNvSpPr>
          <p:nvPr>
            <p:ph idx="1"/>
          </p:nvPr>
        </p:nvSpPr>
        <p:spPr>
          <a:xfrm>
            <a:off x="457200" y="1524000"/>
            <a:ext cx="8229600" cy="4800600"/>
          </a:xfrm>
        </p:spPr>
        <p:txBody>
          <a:bodyPr>
            <a:normAutofit fontScale="85000" lnSpcReduction="20000"/>
          </a:bodyPr>
          <a:lstStyle/>
          <a:p>
            <a:r>
              <a:rPr lang="en-US" dirty="0" smtClean="0"/>
              <a:t>Identifying the required materials from different departments </a:t>
            </a:r>
          </a:p>
          <a:p>
            <a:r>
              <a:rPr lang="en-US" dirty="0" smtClean="0"/>
              <a:t>Inquiry to supplier</a:t>
            </a:r>
          </a:p>
          <a:p>
            <a:r>
              <a:rPr lang="en-US" dirty="0" smtClean="0"/>
              <a:t>Receive price quotations</a:t>
            </a:r>
          </a:p>
          <a:p>
            <a:r>
              <a:rPr lang="en-US" dirty="0" smtClean="0"/>
              <a:t>Prepare the comparative statement from different suppliers and evaluate it</a:t>
            </a:r>
          </a:p>
          <a:p>
            <a:r>
              <a:rPr lang="en-US" dirty="0" smtClean="0"/>
              <a:t>Choose/Approve the supplier</a:t>
            </a:r>
          </a:p>
          <a:p>
            <a:r>
              <a:rPr lang="en-US" dirty="0" smtClean="0"/>
              <a:t>Placing order, sending copies of purchase list to the respective departments or storage, accounts</a:t>
            </a:r>
          </a:p>
          <a:p>
            <a:r>
              <a:rPr lang="en-US" dirty="0" smtClean="0"/>
              <a:t>Follow up the order</a:t>
            </a:r>
          </a:p>
          <a:p>
            <a:r>
              <a:rPr lang="en-US" dirty="0" smtClean="0"/>
              <a:t>Receiving the orders, inform the respective departments and users</a:t>
            </a:r>
          </a:p>
          <a:p>
            <a:r>
              <a:rPr lang="en-US" dirty="0" smtClean="0"/>
              <a:t>Inspection of materials and creating report/records</a:t>
            </a:r>
          </a:p>
          <a:p>
            <a:r>
              <a:rPr lang="en-US" dirty="0" smtClean="0"/>
              <a:t>Requesting the accounts department for the payment</a:t>
            </a:r>
          </a:p>
          <a:p>
            <a:r>
              <a:rPr lang="en-US" dirty="0" smtClean="0"/>
              <a:t>Allocate materials as per requirements</a:t>
            </a:r>
          </a:p>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dirty="0" smtClean="0"/>
              <a:t>Marketing</a:t>
            </a:r>
            <a:endParaRPr lang="en-US" dirty="0"/>
          </a:p>
        </p:txBody>
      </p:sp>
      <p:sp>
        <p:nvSpPr>
          <p:cNvPr id="3" name="Content Placeholder 2"/>
          <p:cNvSpPr>
            <a:spLocks noGrp="1"/>
          </p:cNvSpPr>
          <p:nvPr>
            <p:ph idx="1"/>
          </p:nvPr>
        </p:nvSpPr>
        <p:spPr>
          <a:xfrm>
            <a:off x="457200" y="1752600"/>
            <a:ext cx="8229600" cy="4953000"/>
          </a:xfrm>
        </p:spPr>
        <p:txBody>
          <a:bodyPr>
            <a:normAutofit fontScale="62500" lnSpcReduction="20000"/>
          </a:bodyPr>
          <a:lstStyle/>
          <a:p>
            <a:r>
              <a:rPr lang="en-US" dirty="0" smtClean="0"/>
              <a:t>Process of communicating the value of products or services to the consumers or end users</a:t>
            </a:r>
          </a:p>
          <a:p>
            <a:r>
              <a:rPr lang="en-US" dirty="0" smtClean="0"/>
              <a:t>An organizational function for creating, delivering and communicating  value to the customers, and managing customer relationships for the mutual benefit of both the customers as well as the organization and its shareholders</a:t>
            </a:r>
          </a:p>
          <a:p>
            <a:r>
              <a:rPr lang="en-US" dirty="0" smtClean="0"/>
              <a:t>Performance of business activities that direct the flow of goods and services from producers to consumers</a:t>
            </a:r>
          </a:p>
          <a:p>
            <a:r>
              <a:rPr lang="en-US" dirty="0" smtClean="0"/>
              <a:t>According to William J Stanton, Marketing is a total system of interacting business activities design to plan, price, promote and distribute wants satisfying products and services to present and potential customers</a:t>
            </a:r>
          </a:p>
          <a:p>
            <a:r>
              <a:rPr lang="en-US" dirty="0" smtClean="0"/>
              <a:t>Four P’s of Marketing, Product, Pricing, Placement and Promotion</a:t>
            </a:r>
          </a:p>
          <a:p>
            <a:pPr lvl="1"/>
            <a:r>
              <a:rPr lang="en-US" dirty="0" smtClean="0"/>
              <a:t>Product should be developed as per the product information provided through market research, should meet the needs of the end users</a:t>
            </a:r>
          </a:p>
          <a:p>
            <a:pPr lvl="1"/>
            <a:r>
              <a:rPr lang="en-US" dirty="0" smtClean="0"/>
              <a:t>Pricing refers to setting a price for the product</a:t>
            </a:r>
          </a:p>
          <a:p>
            <a:pPr lvl="1"/>
            <a:r>
              <a:rPr lang="en-US" dirty="0" smtClean="0"/>
              <a:t>Placement refers to how a product reaches the buyer, how it is sold, online, retail, wholesale, to which market base(businesses, personal, families, youths)</a:t>
            </a:r>
          </a:p>
          <a:p>
            <a:pPr lvl="1"/>
            <a:r>
              <a:rPr lang="en-US" dirty="0" smtClean="0"/>
              <a:t>Promotion includes advertising, sales promotion, publicity, branding</a:t>
            </a:r>
          </a:p>
          <a:p>
            <a:r>
              <a:rPr lang="en-US" dirty="0" smtClean="0"/>
              <a:t>Marketing Management: important operative function of management</a:t>
            </a:r>
          </a:p>
          <a:p>
            <a:pPr lvl="1"/>
            <a:r>
              <a:rPr lang="en-US" dirty="0" smtClean="0"/>
              <a:t>It performs all management functions related to the field of marketing</a:t>
            </a:r>
          </a:p>
          <a:p>
            <a:pPr lvl="1"/>
            <a:r>
              <a:rPr lang="en-US" dirty="0" smtClean="0"/>
              <a:t>Includes all activities which are necessary to determine the needs of customers and to supply goods and services</a:t>
            </a:r>
          </a:p>
          <a:p>
            <a:pPr lvl="1">
              <a:buNone/>
            </a:pPr>
            <a:endParaRPr lang="en-US" dirty="0" smtClean="0"/>
          </a:p>
          <a:p>
            <a:pPr lvl="1"/>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System approach of Organization </a:t>
            </a:r>
            <a:endParaRPr lang="en-US" dirty="0"/>
          </a:p>
        </p:txBody>
      </p:sp>
      <p:sp>
        <p:nvSpPr>
          <p:cNvPr id="3" name="Content Placeholder 2"/>
          <p:cNvSpPr>
            <a:spLocks noGrp="1"/>
          </p:cNvSpPr>
          <p:nvPr>
            <p:ph idx="1"/>
          </p:nvPr>
        </p:nvSpPr>
        <p:spPr/>
        <p:txBody>
          <a:bodyPr/>
          <a:lstStyle/>
          <a:p>
            <a:r>
              <a:rPr lang="en-US" dirty="0" smtClean="0"/>
              <a:t>Consists of interdependent parts that work together to continually monitor and transact with the external environment</a:t>
            </a:r>
          </a:p>
          <a:p>
            <a:r>
              <a:rPr lang="en-US" dirty="0" smtClean="0"/>
              <a:t>Important to study the change in the external world</a:t>
            </a:r>
          </a:p>
          <a:p>
            <a:r>
              <a:rPr lang="en-US" dirty="0" smtClean="0"/>
              <a:t>Changes in technologies, methods, customer needs, market trends, rules and regulations</a:t>
            </a:r>
          </a:p>
          <a:p>
            <a:r>
              <a:rPr lang="en-US" dirty="0" smtClean="0"/>
              <a:t>Feedback from the customers</a:t>
            </a:r>
            <a:endParaRPr lang="en-US" dirty="0"/>
          </a:p>
        </p:txBody>
      </p:sp>
    </p:spTree>
  </p:cSld>
  <p:clrMapOvr>
    <a:masterClrMapping/>
  </p:clrMapOvr>
  <p:transition>
    <p:wedg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219200"/>
            <a:ext cx="8229600" cy="5257800"/>
          </a:xfrm>
        </p:spPr>
        <p:txBody>
          <a:bodyPr>
            <a:normAutofit fontScale="70000" lnSpcReduction="20000"/>
          </a:bodyPr>
          <a:lstStyle/>
          <a:p>
            <a:r>
              <a:rPr lang="en-US" b="1" dirty="0" smtClean="0"/>
              <a:t>Marketing Concept</a:t>
            </a:r>
          </a:p>
          <a:p>
            <a:pPr lvl="1"/>
            <a:r>
              <a:rPr lang="en-US" dirty="0" smtClean="0"/>
              <a:t>Marketing represents satisfying customer by selling the products meeting their needs </a:t>
            </a:r>
          </a:p>
          <a:p>
            <a:pPr lvl="1"/>
            <a:r>
              <a:rPr lang="en-US" dirty="0" smtClean="0"/>
              <a:t>The objective of marketing is not only making profit by volume sales but making profit by satisfying the customers</a:t>
            </a:r>
          </a:p>
          <a:p>
            <a:pPr lvl="1"/>
            <a:r>
              <a:rPr lang="en-US" dirty="0" smtClean="0"/>
              <a:t>Marketing concept is based on three fundamental belief’s:</a:t>
            </a:r>
          </a:p>
          <a:p>
            <a:pPr lvl="2"/>
            <a:r>
              <a:rPr lang="en-US" dirty="0" smtClean="0"/>
              <a:t>Customer oriented: company planning, policies and operation should be customer oriented</a:t>
            </a:r>
          </a:p>
          <a:p>
            <a:pPr lvl="2"/>
            <a:r>
              <a:rPr lang="en-US" dirty="0" smtClean="0"/>
              <a:t>Profit oriented: profitable sales volume should be the goal </a:t>
            </a:r>
          </a:p>
          <a:p>
            <a:pPr lvl="2"/>
            <a:r>
              <a:rPr lang="en-US" dirty="0" smtClean="0"/>
              <a:t>Satisfaction of customers: products should be based upon customer satisfaction</a:t>
            </a:r>
          </a:p>
          <a:p>
            <a:r>
              <a:rPr lang="en-US" b="1" dirty="0" smtClean="0"/>
              <a:t>Marketing Research</a:t>
            </a:r>
          </a:p>
          <a:p>
            <a:pPr lvl="1"/>
            <a:r>
              <a:rPr lang="en-US" dirty="0" smtClean="0"/>
              <a:t>Activity by an organization with the purpose of gaining information about potential buyers</a:t>
            </a:r>
          </a:p>
          <a:p>
            <a:pPr lvl="1"/>
            <a:r>
              <a:rPr lang="en-US" dirty="0" smtClean="0"/>
              <a:t>Four key elements to market research</a:t>
            </a:r>
          </a:p>
          <a:p>
            <a:pPr lvl="2"/>
            <a:r>
              <a:rPr lang="en-US" dirty="0" smtClean="0"/>
              <a:t>Analysis of current activities: monitoring current sales trends, gives idea of who is buying what and where</a:t>
            </a:r>
          </a:p>
          <a:p>
            <a:pPr lvl="2"/>
            <a:r>
              <a:rPr lang="en-US" dirty="0" smtClean="0"/>
              <a:t>Market intelligence: knowing what is happening in the market, knowing what the competitors are planning</a:t>
            </a:r>
          </a:p>
          <a:p>
            <a:pPr lvl="2"/>
            <a:r>
              <a:rPr lang="en-US" dirty="0" smtClean="0"/>
              <a:t>Market Analysis: gather information from customers about their reaction to new pricing policies and new products</a:t>
            </a:r>
          </a:p>
          <a:p>
            <a:pPr lvl="2"/>
            <a:r>
              <a:rPr lang="en-US" dirty="0" smtClean="0"/>
              <a:t>Product Evaluation: determine the effectiveness of the strategies adopted for the product and analyze  any changes needed in the future</a:t>
            </a:r>
          </a:p>
          <a:p>
            <a:pPr lvl="3"/>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smtClean="0"/>
              <a:t>Functions of Marketing</a:t>
            </a:r>
            <a:endParaRPr lang="en-US" dirty="0"/>
          </a:p>
        </p:txBody>
      </p:sp>
      <p:sp>
        <p:nvSpPr>
          <p:cNvPr id="3" name="Content Placeholder 2"/>
          <p:cNvSpPr>
            <a:spLocks noGrp="1"/>
          </p:cNvSpPr>
          <p:nvPr>
            <p:ph idx="1"/>
          </p:nvPr>
        </p:nvSpPr>
        <p:spPr>
          <a:xfrm>
            <a:off x="457200" y="1447800"/>
            <a:ext cx="8229600" cy="5181600"/>
          </a:xfrm>
        </p:spPr>
        <p:txBody>
          <a:bodyPr>
            <a:normAutofit fontScale="62500" lnSpcReduction="20000"/>
          </a:bodyPr>
          <a:lstStyle/>
          <a:p>
            <a:r>
              <a:rPr lang="en-US" dirty="0" smtClean="0"/>
              <a:t>Pricing</a:t>
            </a:r>
          </a:p>
          <a:p>
            <a:pPr lvl="1"/>
            <a:r>
              <a:rPr lang="en-US" dirty="0" smtClean="0"/>
              <a:t>Setting the price of the product at the right level as per demand, quality of product</a:t>
            </a:r>
          </a:p>
          <a:p>
            <a:r>
              <a:rPr lang="en-US" dirty="0" smtClean="0"/>
              <a:t>Buying </a:t>
            </a:r>
          </a:p>
          <a:p>
            <a:pPr lvl="1"/>
            <a:r>
              <a:rPr lang="en-US" dirty="0" smtClean="0"/>
              <a:t>Involves what to buy, where to buy, how much, from whom, when and at what price – Purchasing </a:t>
            </a:r>
          </a:p>
          <a:p>
            <a:r>
              <a:rPr lang="en-US" dirty="0" smtClean="0"/>
              <a:t>Selling</a:t>
            </a:r>
          </a:p>
          <a:p>
            <a:pPr lvl="1"/>
            <a:r>
              <a:rPr lang="en-US" dirty="0" smtClean="0"/>
              <a:t>Core of marketing, supplying the product to the buyers for the exchange of pay</a:t>
            </a:r>
          </a:p>
          <a:p>
            <a:r>
              <a:rPr lang="en-US" dirty="0" smtClean="0"/>
              <a:t>Distribution</a:t>
            </a:r>
          </a:p>
          <a:p>
            <a:pPr lvl="1"/>
            <a:r>
              <a:rPr lang="en-US" dirty="0" smtClean="0"/>
              <a:t>Determining the best ways for customers to locate, obtain, and use the products and services of an organization</a:t>
            </a:r>
          </a:p>
          <a:p>
            <a:r>
              <a:rPr lang="en-US" dirty="0" smtClean="0"/>
              <a:t>Financing</a:t>
            </a:r>
          </a:p>
          <a:p>
            <a:pPr lvl="1"/>
            <a:r>
              <a:rPr lang="en-US" dirty="0" smtClean="0"/>
              <a:t>Budgeting for marketing activities, obtaining the resources needed for operations</a:t>
            </a:r>
          </a:p>
          <a:p>
            <a:r>
              <a:rPr lang="en-US" dirty="0" smtClean="0"/>
              <a:t>Product /Service Management</a:t>
            </a:r>
          </a:p>
          <a:p>
            <a:pPr lvl="1"/>
            <a:r>
              <a:rPr lang="en-US" dirty="0" smtClean="0"/>
              <a:t>Designing, developing, maintaining, improving and acquiring products and services that meet consumer needs</a:t>
            </a:r>
          </a:p>
          <a:p>
            <a:r>
              <a:rPr lang="en-US" dirty="0" smtClean="0"/>
              <a:t>Market information Management</a:t>
            </a:r>
          </a:p>
          <a:p>
            <a:pPr lvl="1"/>
            <a:r>
              <a:rPr lang="en-US" dirty="0" smtClean="0"/>
              <a:t>Obtaining, managing and using information about what customers want ,to improve business decision making, performance of marketing activities, and determining what will sell</a:t>
            </a:r>
          </a:p>
          <a:p>
            <a:r>
              <a:rPr lang="en-US" dirty="0" smtClean="0"/>
              <a:t>Promotion</a:t>
            </a:r>
          </a:p>
          <a:p>
            <a:pPr lvl="1"/>
            <a:r>
              <a:rPr lang="en-US" dirty="0" smtClean="0"/>
              <a:t>Communicating with customers about the product to achieve the desired result--customer demand for and purchase of the product. Includes advertising, personal selling, publicity, and public relations</a:t>
            </a:r>
          </a:p>
          <a:p>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Advertising</a:t>
            </a:r>
            <a:endParaRPr lang="en-US" dirty="0"/>
          </a:p>
        </p:txBody>
      </p:sp>
      <p:sp>
        <p:nvSpPr>
          <p:cNvPr id="3" name="Content Placeholder 2"/>
          <p:cNvSpPr>
            <a:spLocks noGrp="1"/>
          </p:cNvSpPr>
          <p:nvPr>
            <p:ph idx="1"/>
          </p:nvPr>
        </p:nvSpPr>
        <p:spPr/>
        <p:txBody>
          <a:bodyPr/>
          <a:lstStyle/>
          <a:p>
            <a:r>
              <a:rPr lang="en-US" dirty="0" smtClean="0"/>
              <a:t>Form of marketing, used to encourage or persuade the consumers or end users to take action upon the product, an organization is advertising to sell</a:t>
            </a:r>
          </a:p>
          <a:p>
            <a:r>
              <a:rPr lang="en-US" dirty="0" smtClean="0"/>
              <a:t>Newspaper, magazines, medias, online sources, TV, door to door selling, billboards, sales promotions</a:t>
            </a:r>
          </a:p>
          <a:p>
            <a:r>
              <a:rPr lang="en-US" dirty="0" smtClean="0"/>
              <a:t>Helps increase sales by creating awareness in people, making them conscious about the products and brands and help make an organization popular within the circle of </a:t>
            </a:r>
            <a:r>
              <a:rPr lang="en-US" smtClean="0"/>
              <a:t>potential buyers</a:t>
            </a: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ctr">
              <a:buNone/>
            </a:pPr>
            <a:r>
              <a:rPr lang="en-US" sz="9600" dirty="0" smtClean="0"/>
              <a:t>END</a:t>
            </a:r>
            <a:endParaRPr lang="en-US" sz="9600" dirty="0"/>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System approach of Organization </a:t>
            </a:r>
            <a:endParaRPr lang="en-MY" dirty="0"/>
          </a:p>
        </p:txBody>
      </p:sp>
      <p:pic>
        <p:nvPicPr>
          <p:cNvPr id="4" name="Content Placeholder 3" descr="C:\Documents and Settings\Administrator\Desktop\Joshi Sir\pic.jpg"/>
          <p:cNvPicPr>
            <a:picLocks noGrp="1"/>
          </p:cNvPicPr>
          <p:nvPr>
            <p:ph idx="1"/>
          </p:nvPr>
        </p:nvPicPr>
        <p:blipFill>
          <a:blip r:embed="rId2"/>
          <a:srcRect/>
          <a:stretch>
            <a:fillRect/>
          </a:stretch>
        </p:blipFill>
        <p:spPr bwMode="auto">
          <a:xfrm>
            <a:off x="2595372" y="2796381"/>
            <a:ext cx="3953256"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Principles of Organization</a:t>
            </a:r>
            <a:endParaRPr lang="en-US" dirty="0"/>
          </a:p>
        </p:txBody>
      </p:sp>
      <p:sp>
        <p:nvSpPr>
          <p:cNvPr id="3" name="Content Placeholder 2"/>
          <p:cNvSpPr>
            <a:spLocks noGrp="1"/>
          </p:cNvSpPr>
          <p:nvPr>
            <p:ph idx="1"/>
          </p:nvPr>
        </p:nvSpPr>
        <p:spPr>
          <a:xfrm>
            <a:off x="457200" y="2011680"/>
            <a:ext cx="8229600" cy="4389120"/>
          </a:xfrm>
        </p:spPr>
        <p:txBody>
          <a:bodyPr>
            <a:normAutofit fontScale="92500"/>
          </a:bodyPr>
          <a:lstStyle/>
          <a:p>
            <a:r>
              <a:rPr lang="en-US" dirty="0" smtClean="0"/>
              <a:t>Henry </a:t>
            </a:r>
            <a:r>
              <a:rPr lang="en-US" dirty="0" err="1" smtClean="0"/>
              <a:t>Fayol</a:t>
            </a:r>
            <a:endParaRPr lang="en-US" dirty="0" smtClean="0"/>
          </a:p>
          <a:p>
            <a:r>
              <a:rPr lang="en-US" smtClean="0"/>
              <a:t> </a:t>
            </a:r>
            <a:r>
              <a:rPr lang="en-US" dirty="0" smtClean="0"/>
              <a:t>also referred as Principles of Management</a:t>
            </a:r>
          </a:p>
          <a:p>
            <a:r>
              <a:rPr lang="en-US" dirty="0" smtClean="0"/>
              <a:t>For an organization to run smoothly, following principles are to be followed</a:t>
            </a:r>
          </a:p>
          <a:p>
            <a:pPr lvl="1"/>
            <a:r>
              <a:rPr lang="en-US" dirty="0" smtClean="0"/>
              <a:t>Division of Work</a:t>
            </a:r>
          </a:p>
          <a:p>
            <a:pPr lvl="2"/>
            <a:r>
              <a:rPr lang="en-US" dirty="0" smtClean="0"/>
              <a:t>Refers to subdivision of work into separated jobs assigned to respective employees</a:t>
            </a:r>
          </a:p>
          <a:p>
            <a:pPr lvl="1"/>
            <a:r>
              <a:rPr lang="en-US" dirty="0" smtClean="0"/>
              <a:t>Authority and Responsibility</a:t>
            </a:r>
          </a:p>
          <a:p>
            <a:pPr lvl="2"/>
            <a:r>
              <a:rPr lang="en-US" dirty="0" smtClean="0"/>
              <a:t>Authority  is the right to decide, to direct others, to take action, to perform certain duties in achieving the organizational goals</a:t>
            </a:r>
          </a:p>
          <a:p>
            <a:pPr lvl="2"/>
            <a:r>
              <a:rPr lang="en-US" dirty="0" smtClean="0"/>
              <a:t>Responsibility is an obligations to perform work activities</a:t>
            </a:r>
          </a:p>
          <a:p>
            <a:pPr lvl="2"/>
            <a:endParaRPr lang="en-US" dirty="0" smtClean="0"/>
          </a:p>
          <a:p>
            <a:pPr lvl="2">
              <a:buNone/>
            </a:pPr>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4054</TotalTime>
  <Words>6267</Words>
  <Application>Microsoft Office PowerPoint</Application>
  <PresentationFormat>On-screen Show (4:3)</PresentationFormat>
  <Paragraphs>636</Paragraphs>
  <Slides>73</Slides>
  <Notes>0</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Flow</vt:lpstr>
      <vt:lpstr>CHAPTER 1</vt:lpstr>
      <vt:lpstr>Definition of an Organization</vt:lpstr>
      <vt:lpstr>Slide 3</vt:lpstr>
      <vt:lpstr>Why an Organization</vt:lpstr>
      <vt:lpstr>Slide 5</vt:lpstr>
      <vt:lpstr>Organization in Society</vt:lpstr>
      <vt:lpstr>System approach of Organization </vt:lpstr>
      <vt:lpstr>System approach of Organization </vt:lpstr>
      <vt:lpstr>Principles of Organization</vt:lpstr>
      <vt:lpstr>Slide 10</vt:lpstr>
      <vt:lpstr>Formal and Informal Organization</vt:lpstr>
      <vt:lpstr>MANAGEMENT</vt:lpstr>
      <vt:lpstr>Function/Importance</vt:lpstr>
      <vt:lpstr>Level of Management</vt:lpstr>
      <vt:lpstr>Slide 15</vt:lpstr>
      <vt:lpstr>Function of Management</vt:lpstr>
      <vt:lpstr>Slide 17</vt:lpstr>
      <vt:lpstr>Managerial Skills</vt:lpstr>
      <vt:lpstr>Models Of Management</vt:lpstr>
      <vt:lpstr>Slide 20</vt:lpstr>
      <vt:lpstr>Slide 21</vt:lpstr>
      <vt:lpstr>Theories of Management</vt:lpstr>
      <vt:lpstr>Slide 23</vt:lpstr>
      <vt:lpstr>Slide 24</vt:lpstr>
      <vt:lpstr>Slide 25</vt:lpstr>
      <vt:lpstr>Slide 26</vt:lpstr>
      <vt:lpstr>Conclusion</vt:lpstr>
      <vt:lpstr>Administrative Management Approach</vt:lpstr>
      <vt:lpstr>Slide 29</vt:lpstr>
      <vt:lpstr>Slide 30</vt:lpstr>
      <vt:lpstr>Slide 31</vt:lpstr>
      <vt:lpstr>Contingency and System Approach</vt:lpstr>
      <vt:lpstr>Types of Organization</vt:lpstr>
      <vt:lpstr>Advantages of Single Ownership</vt:lpstr>
      <vt:lpstr>Slide 35</vt:lpstr>
      <vt:lpstr>Slide 36</vt:lpstr>
      <vt:lpstr>Disadvantages of Single Ownership</vt:lpstr>
      <vt:lpstr>Slide 38</vt:lpstr>
      <vt:lpstr>Partnership Organization</vt:lpstr>
      <vt:lpstr>Advantages of Partnership Organization</vt:lpstr>
      <vt:lpstr>Disadvantages of Partnership Organization</vt:lpstr>
      <vt:lpstr>Joint Stock Organization</vt:lpstr>
      <vt:lpstr>Advantages of Joint Stock</vt:lpstr>
      <vt:lpstr>Slide 44</vt:lpstr>
      <vt:lpstr>Slide 45</vt:lpstr>
      <vt:lpstr>Disadvantages </vt:lpstr>
      <vt:lpstr>Slide 47</vt:lpstr>
      <vt:lpstr>Cooperative Societies</vt:lpstr>
      <vt:lpstr>Types of Cooperatives</vt:lpstr>
      <vt:lpstr>Advantages of Cooperatives</vt:lpstr>
      <vt:lpstr>Disadvantage of Cooperatives</vt:lpstr>
      <vt:lpstr>Public Corporation</vt:lpstr>
      <vt:lpstr>Advantages of Public Corporation</vt:lpstr>
      <vt:lpstr>Disadvantages</vt:lpstr>
      <vt:lpstr>Organizational Structure</vt:lpstr>
      <vt:lpstr>Line Organization</vt:lpstr>
      <vt:lpstr>Advantages and Disadvantages</vt:lpstr>
      <vt:lpstr>Line and Staff Organization</vt:lpstr>
      <vt:lpstr>Slide 59</vt:lpstr>
      <vt:lpstr>Advantages and Disadvantages</vt:lpstr>
      <vt:lpstr>Functional Organization</vt:lpstr>
      <vt:lpstr>Slide 62</vt:lpstr>
      <vt:lpstr>Advantages and Disadvantages </vt:lpstr>
      <vt:lpstr>Committee Organization</vt:lpstr>
      <vt:lpstr>Purchasing and Marketing Management</vt:lpstr>
      <vt:lpstr>Function/Objective of Purchasing</vt:lpstr>
      <vt:lpstr>Methods/Procedure of Purchasing</vt:lpstr>
      <vt:lpstr>Different steps of Purchasing</vt:lpstr>
      <vt:lpstr>Marketing</vt:lpstr>
      <vt:lpstr>Slide 70</vt:lpstr>
      <vt:lpstr>Functions of Marketing</vt:lpstr>
      <vt:lpstr>Advertising</vt:lpstr>
      <vt:lpstr>Slide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Anul</dc:creator>
  <cp:lastModifiedBy>shyam krishna joshi</cp:lastModifiedBy>
  <cp:revision>213</cp:revision>
  <dcterms:created xsi:type="dcterms:W3CDTF">2011-10-30T07:00:52Z</dcterms:created>
  <dcterms:modified xsi:type="dcterms:W3CDTF">2014-10-27T03:45:51Z</dcterms:modified>
</cp:coreProperties>
</file>