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sldIdLst>
    <p:sldId id="256" r:id="rId2"/>
    <p:sldId id="257" r:id="rId3"/>
    <p:sldId id="258" r:id="rId4"/>
    <p:sldId id="279" r:id="rId5"/>
    <p:sldId id="280" r:id="rId6"/>
    <p:sldId id="281" r:id="rId7"/>
    <p:sldId id="282" r:id="rId8"/>
    <p:sldId id="283" r:id="rId9"/>
    <p:sldId id="284" r:id="rId10"/>
    <p:sldId id="259" r:id="rId11"/>
    <p:sldId id="260" r:id="rId12"/>
    <p:sldId id="262" r:id="rId13"/>
    <p:sldId id="263" r:id="rId14"/>
    <p:sldId id="264" r:id="rId15"/>
    <p:sldId id="261" r:id="rId16"/>
    <p:sldId id="265" r:id="rId17"/>
    <p:sldId id="266" r:id="rId18"/>
    <p:sldId id="286" r:id="rId19"/>
    <p:sldId id="287" r:id="rId20"/>
    <p:sldId id="267" r:id="rId21"/>
    <p:sldId id="268" r:id="rId22"/>
    <p:sldId id="269" r:id="rId23"/>
    <p:sldId id="270" r:id="rId24"/>
    <p:sldId id="285" r:id="rId25"/>
    <p:sldId id="288" r:id="rId26"/>
    <p:sldId id="271" r:id="rId27"/>
    <p:sldId id="272" r:id="rId28"/>
    <p:sldId id="273" r:id="rId29"/>
    <p:sldId id="274" r:id="rId30"/>
    <p:sldId id="275" r:id="rId31"/>
    <p:sldId id="278"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153ABA-BC9A-46B9-9A09-6F059382B3E7}" type="datetimeFigureOut">
              <a:rPr lang="en-US" smtClean="0"/>
              <a:pPr/>
              <a:t>10/25/2014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817192-963C-4C0F-B97A-59C631285C42}"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4817192-963C-4C0F-B97A-59C631285C42}"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B0D1BA-0289-4250-B2D7-47EAA7D9B262}" type="slidenum">
              <a:rPr lang="en-US" smtClean="0"/>
              <a:pPr/>
              <a:t>‹#›</a:t>
            </a:fld>
            <a:endParaRPr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FB0D1BA-0289-4250-B2D7-47EAA7D9B26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CFBF97A-E4EB-4C77-9705-10C9288B84D6}" type="datetimeFigureOut">
              <a:rPr lang="en-US" smtClean="0"/>
              <a:pPr/>
              <a:t>10/25/2014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B0D1BA-0289-4250-B2D7-47EAA7D9B262}"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1CFBF97A-E4EB-4C77-9705-10C9288B84D6}" type="datetimeFigureOut">
              <a:rPr lang="en-US" smtClean="0"/>
              <a:pPr/>
              <a:t>10/25/2014</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5FB0D1BA-0289-4250-B2D7-47EAA7D9B262}"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CFBF97A-E4EB-4C77-9705-10C9288B84D6}" type="datetimeFigureOut">
              <a:rPr lang="en-US" smtClean="0"/>
              <a:pPr/>
              <a:t>10/25/2014</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FB0D1BA-0289-4250-B2D7-47EAA7D9B26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a:t>
            </a:r>
            <a:br>
              <a:rPr lang="en-US" dirty="0" smtClean="0"/>
            </a:br>
            <a:endParaRPr lang="en-US" dirty="0"/>
          </a:p>
        </p:txBody>
      </p:sp>
      <p:sp>
        <p:nvSpPr>
          <p:cNvPr id="3" name="Subtitle 2"/>
          <p:cNvSpPr>
            <a:spLocks noGrp="1"/>
          </p:cNvSpPr>
          <p:nvPr>
            <p:ph type="subTitle" idx="1"/>
          </p:nvPr>
        </p:nvSpPr>
        <p:spPr/>
        <p:txBody>
          <a:bodyPr/>
          <a:lstStyle/>
          <a:p>
            <a:r>
              <a:rPr lang="en-US" dirty="0" smtClean="0"/>
              <a:t>Personnel Management</a:t>
            </a:r>
            <a:endParaRPr lang="en-US" dirty="0"/>
          </a:p>
        </p:txBody>
      </p:sp>
    </p:spTree>
  </p:cSld>
  <p:clrMapOvr>
    <a:masterClrMapping/>
  </p:clrMapOvr>
  <p:transition>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Analysis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What is a job?</a:t>
            </a:r>
          </a:p>
          <a:p>
            <a:pPr lvl="1"/>
            <a:r>
              <a:rPr lang="en-US" dirty="0" smtClean="0"/>
              <a:t>When the total work to be done in an organization is divided and grouped into packages, we call it a job</a:t>
            </a:r>
          </a:p>
          <a:p>
            <a:pPr lvl="1"/>
            <a:r>
              <a:rPr lang="en-US" dirty="0" smtClean="0"/>
              <a:t>collection of task, duties and responsibilities performed by an individual in exchange of pay</a:t>
            </a:r>
          </a:p>
          <a:p>
            <a:r>
              <a:rPr lang="en-US" dirty="0" smtClean="0"/>
              <a:t>Process of describing aspects of job and specifying the skills and other requirements  necessary to perform  the job</a:t>
            </a:r>
          </a:p>
          <a:p>
            <a:r>
              <a:rPr lang="en-US" dirty="0" smtClean="0"/>
              <a:t>Process to find out why the job exists, who is qualified to do the job, how and when is the job done, what are the conditions required for the job, what tools and equipments are needed to perform the job, how much should the organization pay to get the job done </a:t>
            </a:r>
          </a:p>
          <a:p>
            <a:r>
              <a:rPr lang="en-US" dirty="0" smtClean="0"/>
              <a:t>Differentiates one job form the others</a:t>
            </a:r>
          </a:p>
          <a:p>
            <a:r>
              <a:rPr lang="en-US" dirty="0" smtClean="0"/>
              <a:t>It is the determination of the tasks which comprise the job and of the skills, knowledge, abilities and responsibilities required of the worker for a successful performance </a:t>
            </a:r>
          </a:p>
          <a:p>
            <a:r>
              <a:rPr lang="en-US" dirty="0" smtClean="0"/>
              <a:t>Job Analysis enables personnel managers to understand jobs and job structures to improve the work flow or develop the technique s to improve productivity</a:t>
            </a:r>
          </a:p>
          <a:p>
            <a:pPr>
              <a:buNone/>
            </a:pPr>
            <a:endParaRPr lang="en-US" dirty="0" smtClean="0"/>
          </a:p>
          <a:p>
            <a:endParaRPr lang="en-US" dirty="0" smtClean="0"/>
          </a:p>
          <a:p>
            <a:pPr lvl="1"/>
            <a:endParaRPr lang="en-US" dirty="0" smtClean="0"/>
          </a:p>
          <a:p>
            <a:pPr lvl="1"/>
            <a:endParaRPr lang="en-US" dirty="0" smtClean="0"/>
          </a:p>
        </p:txBody>
      </p:sp>
    </p:spTree>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Terms related to Job Analysis</a:t>
            </a:r>
            <a:endParaRPr lang="en-US" dirty="0"/>
          </a:p>
        </p:txBody>
      </p:sp>
      <p:sp>
        <p:nvSpPr>
          <p:cNvPr id="3" name="Content Placeholder 2"/>
          <p:cNvSpPr>
            <a:spLocks noGrp="1"/>
          </p:cNvSpPr>
          <p:nvPr>
            <p:ph idx="1"/>
          </p:nvPr>
        </p:nvSpPr>
        <p:spPr>
          <a:xfrm>
            <a:off x="457200" y="1600199"/>
            <a:ext cx="8229600" cy="4800601"/>
          </a:xfrm>
        </p:spPr>
        <p:txBody>
          <a:bodyPr>
            <a:normAutofit fontScale="55000" lnSpcReduction="20000"/>
          </a:bodyPr>
          <a:lstStyle/>
          <a:p>
            <a:r>
              <a:rPr lang="en-US" dirty="0" smtClean="0"/>
              <a:t>Job</a:t>
            </a:r>
          </a:p>
          <a:p>
            <a:pPr lvl="1"/>
            <a:r>
              <a:rPr lang="en-US" dirty="0" smtClean="0"/>
              <a:t>Each job has a specific title, individual employees are assigned to perform the job</a:t>
            </a:r>
          </a:p>
          <a:p>
            <a:r>
              <a:rPr lang="en-US" dirty="0" smtClean="0"/>
              <a:t>Job Description</a:t>
            </a:r>
          </a:p>
          <a:p>
            <a:pPr lvl="1"/>
            <a:r>
              <a:rPr lang="en-US" dirty="0" smtClean="0"/>
              <a:t>A statement describing the job title, job responsibilities, location, working conditions, salary and benefits</a:t>
            </a:r>
          </a:p>
          <a:p>
            <a:pPr lvl="1"/>
            <a:r>
              <a:rPr lang="en-US" dirty="0" smtClean="0"/>
              <a:t>It should tell what is to be done, how is it to be done and why</a:t>
            </a:r>
          </a:p>
          <a:p>
            <a:r>
              <a:rPr lang="en-US" dirty="0" smtClean="0"/>
              <a:t>Job Specification</a:t>
            </a:r>
          </a:p>
          <a:p>
            <a:pPr lvl="1"/>
            <a:r>
              <a:rPr lang="en-US" dirty="0" smtClean="0"/>
              <a:t>It is a written record of the human qualities required for the performance of job</a:t>
            </a:r>
          </a:p>
          <a:p>
            <a:pPr lvl="1"/>
            <a:r>
              <a:rPr lang="en-US" dirty="0" smtClean="0"/>
              <a:t>Education, skills, qualification, knowledge and experience required for the job</a:t>
            </a:r>
          </a:p>
          <a:p>
            <a:r>
              <a:rPr lang="en-US" dirty="0" smtClean="0"/>
              <a:t>Job Design</a:t>
            </a:r>
          </a:p>
          <a:p>
            <a:pPr lvl="1"/>
            <a:r>
              <a:rPr lang="en-US" dirty="0" smtClean="0"/>
              <a:t>Process of altering the nature and structure of job for the purpose of increasing productivity</a:t>
            </a:r>
          </a:p>
          <a:p>
            <a:pPr lvl="1"/>
            <a:r>
              <a:rPr lang="en-US" dirty="0" smtClean="0"/>
              <a:t>Subdivision of work according to its nature and complexity</a:t>
            </a:r>
          </a:p>
          <a:p>
            <a:r>
              <a:rPr lang="en-US" b="1" dirty="0" smtClean="0"/>
              <a:t>Job Evaluation</a:t>
            </a:r>
          </a:p>
          <a:p>
            <a:pPr lvl="1"/>
            <a:r>
              <a:rPr lang="en-US" dirty="0" smtClean="0"/>
              <a:t>Systematic way of determining the value/worth of a job in relation to the other jobs in the organization</a:t>
            </a:r>
          </a:p>
          <a:p>
            <a:pPr lvl="1"/>
            <a:r>
              <a:rPr lang="en-US" dirty="0" smtClean="0"/>
              <a:t>Evaluates the skills, qualification, experience and efforts required to perform the job</a:t>
            </a:r>
          </a:p>
          <a:p>
            <a:pPr lvl="1"/>
            <a:r>
              <a:rPr lang="en-US" dirty="0" smtClean="0"/>
              <a:t>Basis for creating job hierarchy and the pay differentials</a:t>
            </a:r>
          </a:p>
          <a:p>
            <a:pPr lvl="1"/>
            <a:r>
              <a:rPr lang="en-US" dirty="0" smtClean="0"/>
              <a:t>The purpose of job evaluation is to produce a ranking of jobs on which a rational and acceptable pay structure can be built</a:t>
            </a:r>
          </a:p>
          <a:p>
            <a:pPr lvl="1"/>
            <a:r>
              <a:rPr lang="en-US" dirty="0" smtClean="0"/>
              <a:t>The objective of job evaluation is to determine which jobs should get more pay than others</a:t>
            </a:r>
          </a:p>
          <a:p>
            <a:pPr lvl="1"/>
            <a:r>
              <a:rPr lang="en-US" dirty="0" smtClean="0"/>
              <a:t>Job evaluation rates the job and not the man</a:t>
            </a:r>
          </a:p>
          <a:p>
            <a:pPr lvl="1"/>
            <a:endParaRPr lang="en-US" dirty="0" smtClean="0"/>
          </a:p>
        </p:txBody>
      </p:sp>
    </p:spTree>
  </p:cSld>
  <p:clrMapOvr>
    <a:masterClrMapping/>
  </p:clrMapOvr>
  <p:transition>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Analysis Process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Various approaches can be utilized, most popular 3 are</a:t>
            </a:r>
          </a:p>
          <a:p>
            <a:r>
              <a:rPr lang="en-US" dirty="0" smtClean="0"/>
              <a:t>Questionnaires</a:t>
            </a:r>
          </a:p>
          <a:p>
            <a:pPr lvl="1"/>
            <a:r>
              <a:rPr lang="en-US" dirty="0" smtClean="0"/>
              <a:t>Job holders are asked to fill out a questionnaire related to the nature and complexity of job, skills required, stress related, strength required and others</a:t>
            </a:r>
          </a:p>
          <a:p>
            <a:r>
              <a:rPr lang="en-US" dirty="0" smtClean="0"/>
              <a:t>Interview</a:t>
            </a:r>
          </a:p>
          <a:p>
            <a:pPr lvl="1"/>
            <a:r>
              <a:rPr lang="en-US" dirty="0" smtClean="0"/>
              <a:t>Method to collect a variety of information from the job holder by asking him to describe the task and duties performed</a:t>
            </a:r>
          </a:p>
          <a:p>
            <a:pPr lvl="1"/>
            <a:r>
              <a:rPr lang="en-US" dirty="0" smtClean="0"/>
              <a:t>Allows the individual to describe duties that are not observable</a:t>
            </a:r>
          </a:p>
          <a:p>
            <a:pPr lvl="1"/>
            <a:r>
              <a:rPr lang="en-US" dirty="0" smtClean="0"/>
              <a:t>Individual can exaggerate the duties performed</a:t>
            </a:r>
          </a:p>
          <a:p>
            <a:r>
              <a:rPr lang="en-US" dirty="0" smtClean="0"/>
              <a:t>Observation</a:t>
            </a:r>
          </a:p>
          <a:p>
            <a:pPr lvl="1"/>
            <a:r>
              <a:rPr lang="en-US" dirty="0" smtClean="0"/>
              <a:t>Direct observation of the job holders by the job analyst enables him to obtain first hand knowledge  about the job being analyzed</a:t>
            </a:r>
          </a:p>
          <a:p>
            <a:pPr lvl="1"/>
            <a:r>
              <a:rPr lang="en-US" dirty="0" smtClean="0"/>
              <a:t>Advantage over interview and questionnaire method</a:t>
            </a:r>
          </a:p>
          <a:p>
            <a:pPr lvl="1"/>
            <a:r>
              <a:rPr lang="en-US" dirty="0" smtClean="0"/>
              <a:t>Analysts experience the working conditions, interrelationships and knowledge of tools and equipments used in the workforce</a:t>
            </a:r>
          </a:p>
          <a:p>
            <a:pPr lvl="1"/>
            <a:r>
              <a:rPr lang="en-US" dirty="0" smtClean="0"/>
              <a:t>Fields in which observation method are used, machine operators, construction workers, flight attendants, police and traffic works, etc</a:t>
            </a:r>
          </a:p>
          <a:p>
            <a:pPr lvl="1"/>
            <a:r>
              <a:rPr lang="en-US" dirty="0" smtClean="0"/>
              <a:t>Has a disadvantage, individuals can differ their working behavior when known that they are being observed</a:t>
            </a:r>
          </a:p>
          <a:p>
            <a:pPr lvl="1"/>
            <a:endParaRPr lang="en-US" dirty="0" smtClean="0"/>
          </a:p>
          <a:p>
            <a:endParaRPr lang="en-US" dirty="0"/>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Description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 statement that tells what is to be done, how it is done and why</a:t>
            </a:r>
          </a:p>
          <a:p>
            <a:r>
              <a:rPr lang="en-US" dirty="0" smtClean="0"/>
              <a:t>An important document which is descriptive in nature that informs both the organization information (location, structure, authority) as well as functional information ( what the position is, what the work is and what is expected)</a:t>
            </a:r>
          </a:p>
          <a:p>
            <a:r>
              <a:rPr lang="en-US" dirty="0" smtClean="0"/>
              <a:t>Important for top executives, helps find out who is responsible for what has been done in the organization, be it better things or some mistakes</a:t>
            </a:r>
          </a:p>
          <a:p>
            <a:r>
              <a:rPr lang="en-US" dirty="0" smtClean="0"/>
              <a:t>Job description describes the job and not the job holders</a:t>
            </a:r>
            <a:endParaRPr lang="en-US" dirty="0"/>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Points to be included in job description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location of the job, division, department, branch etc</a:t>
            </a:r>
          </a:p>
          <a:p>
            <a:r>
              <a:rPr lang="en-US" dirty="0" smtClean="0"/>
              <a:t>Title of the job, job identification</a:t>
            </a:r>
          </a:p>
          <a:p>
            <a:r>
              <a:rPr lang="en-US" dirty="0" smtClean="0"/>
              <a:t>Job summary, a brief description of the overall purpose of the job</a:t>
            </a:r>
          </a:p>
          <a:p>
            <a:r>
              <a:rPr lang="en-US" dirty="0" smtClean="0"/>
              <a:t>Duties performed, describing what is to be done, how it is done and purpose behind each duty</a:t>
            </a:r>
          </a:p>
          <a:p>
            <a:r>
              <a:rPr lang="en-US" dirty="0" smtClean="0"/>
              <a:t>Required skills, knowledge, qualification and experience</a:t>
            </a:r>
          </a:p>
          <a:p>
            <a:r>
              <a:rPr lang="en-US" dirty="0" smtClean="0"/>
              <a:t>Machine, tools and materials, details of the equipment or tools used, or the ability to be able to use certain equipment</a:t>
            </a:r>
          </a:p>
          <a:p>
            <a:r>
              <a:rPr lang="en-US" dirty="0" smtClean="0"/>
              <a:t>Working condition, shifts (day/night), weekend loads, heavy lifting, dangerous and hazardous working conditions</a:t>
            </a:r>
            <a:endParaRPr lang="en-US" dirty="0"/>
          </a:p>
        </p:txBody>
      </p:sp>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Recruitment and selection of Manpower</a:t>
            </a:r>
            <a:endParaRPr lang="en-US" dirty="0"/>
          </a:p>
        </p:txBody>
      </p:sp>
      <p:sp>
        <p:nvSpPr>
          <p:cNvPr id="3" name="Content Placeholder 2"/>
          <p:cNvSpPr>
            <a:spLocks noGrp="1"/>
          </p:cNvSpPr>
          <p:nvPr>
            <p:ph idx="1"/>
          </p:nvPr>
        </p:nvSpPr>
        <p:spPr/>
        <p:txBody>
          <a:bodyPr>
            <a:noAutofit/>
          </a:bodyPr>
          <a:lstStyle/>
          <a:p>
            <a:r>
              <a:rPr lang="en-US" sz="1600" dirty="0" smtClean="0">
                <a:latin typeface="Times New Roman" pitchFamily="18" charset="0"/>
                <a:cs typeface="Times New Roman" pitchFamily="18" charset="0"/>
              </a:rPr>
              <a:t>This process makes it possible to acquire the number and types of individuals necessary to ensure the continued operation of the organization</a:t>
            </a:r>
            <a:endParaRPr lang="en-US" sz="1600" dirty="0">
              <a:latin typeface="Times New Roman" pitchFamily="18" charset="0"/>
              <a:cs typeface="Times New Roman" pitchFamily="18" charset="0"/>
            </a:endParaRPr>
          </a:p>
          <a:p>
            <a:r>
              <a:rPr lang="en-US" sz="1600" dirty="0" smtClean="0">
                <a:latin typeface="Times New Roman" pitchFamily="18" charset="0"/>
                <a:cs typeface="Times New Roman" pitchFamily="18" charset="0"/>
              </a:rPr>
              <a:t>Usually a human resource department goes through this process</a:t>
            </a:r>
          </a:p>
          <a:p>
            <a:r>
              <a:rPr lang="en-US" sz="1600" dirty="0" smtClean="0">
                <a:latin typeface="Times New Roman" pitchFamily="18" charset="0"/>
                <a:cs typeface="Times New Roman" pitchFamily="18" charset="0"/>
              </a:rPr>
              <a:t>Once it is realized that there is a requirement, the recruitment and the hiring process can be made</a:t>
            </a:r>
          </a:p>
          <a:p>
            <a:r>
              <a:rPr lang="en-US" sz="1600" dirty="0" smtClean="0">
                <a:latin typeface="Times New Roman" pitchFamily="18" charset="0"/>
                <a:cs typeface="Times New Roman" pitchFamily="18" charset="0"/>
              </a:rPr>
              <a:t>Recruitment is the process of searching for prospective employees and stimulating them to apply for jobs in the organization</a:t>
            </a:r>
          </a:p>
          <a:p>
            <a:r>
              <a:rPr lang="en-US" sz="1600" dirty="0" smtClean="0">
                <a:latin typeface="Times New Roman" pitchFamily="18" charset="0"/>
                <a:cs typeface="Times New Roman" pitchFamily="18" charset="0"/>
              </a:rPr>
              <a:t>The applicants are then selected as per their skills and qualification</a:t>
            </a:r>
          </a:p>
          <a:p>
            <a:r>
              <a:rPr lang="en-US" sz="1600" dirty="0" smtClean="0">
                <a:latin typeface="Times New Roman" pitchFamily="18" charset="0"/>
                <a:cs typeface="Times New Roman" pitchFamily="18" charset="0"/>
              </a:rPr>
              <a:t>Job analysis helps an organization to find the necessary personnel that fits the job or the individuals that the organization needs</a:t>
            </a:r>
          </a:p>
          <a:p>
            <a:r>
              <a:rPr lang="en-US" sz="1600" dirty="0" smtClean="0">
                <a:latin typeface="Times New Roman" pitchFamily="18" charset="0"/>
                <a:cs typeface="Times New Roman" pitchFamily="18" charset="0"/>
              </a:rPr>
              <a:t>It is necessary for an organization to understand what their requirements are and how many people are needed, so it is easy to choose the applicants</a:t>
            </a:r>
          </a:p>
          <a:p>
            <a:r>
              <a:rPr lang="en-US" sz="1600" dirty="0" smtClean="0">
                <a:latin typeface="Times New Roman" pitchFamily="18" charset="0"/>
                <a:cs typeface="Times New Roman" pitchFamily="18" charset="0"/>
              </a:rPr>
              <a:t>Next step involves the preliminary interview, where the unfit candidates can be eliminated</a:t>
            </a:r>
          </a:p>
          <a:p>
            <a:r>
              <a:rPr lang="en-US" sz="1600" dirty="0" smtClean="0">
                <a:latin typeface="Times New Roman" pitchFamily="18" charset="0"/>
                <a:cs typeface="Times New Roman" pitchFamily="18" charset="0"/>
              </a:rPr>
              <a:t>Other processes like, physical and mental examination, background checks, intelligence and attitude tests, and many others</a:t>
            </a:r>
          </a:p>
          <a:p>
            <a:r>
              <a:rPr lang="en-US" sz="1600" dirty="0" smtClean="0">
                <a:latin typeface="Times New Roman" pitchFamily="18" charset="0"/>
                <a:cs typeface="Times New Roman" pitchFamily="18" charset="0"/>
              </a:rPr>
              <a:t>Recruitment is considered as a very important function of Personnel Management, as finding the best qualified personnel is very important for any firm</a:t>
            </a: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Steps of hiring or selecting Staff</a:t>
            </a:r>
            <a:endParaRPr lang="en-US" dirty="0"/>
          </a:p>
        </p:txBody>
      </p:sp>
      <p:sp>
        <p:nvSpPr>
          <p:cNvPr id="3" name="Content Placeholder 2"/>
          <p:cNvSpPr>
            <a:spLocks noGrp="1"/>
          </p:cNvSpPr>
          <p:nvPr>
            <p:ph idx="1"/>
          </p:nvPr>
        </p:nvSpPr>
        <p:spPr/>
        <p:txBody>
          <a:bodyPr>
            <a:normAutofit fontScale="25000" lnSpcReduction="20000"/>
          </a:bodyPr>
          <a:lstStyle/>
          <a:p>
            <a:r>
              <a:rPr lang="en-US" sz="5600" dirty="0" smtClean="0">
                <a:latin typeface="Times New Roman" pitchFamily="18" charset="0"/>
                <a:cs typeface="Times New Roman" pitchFamily="18" charset="0"/>
              </a:rPr>
              <a:t>Job analysis, Job description and plan</a:t>
            </a:r>
          </a:p>
          <a:p>
            <a:r>
              <a:rPr lang="en-US" sz="5600" dirty="0" smtClean="0">
                <a:latin typeface="Times New Roman" pitchFamily="18" charset="0"/>
                <a:cs typeface="Times New Roman" pitchFamily="18" charset="0"/>
              </a:rPr>
              <a:t>Job forecast</a:t>
            </a:r>
          </a:p>
          <a:p>
            <a:pPr lvl="1"/>
            <a:r>
              <a:rPr lang="en-US" sz="5600" dirty="0" smtClean="0">
                <a:latin typeface="Times New Roman" pitchFamily="18" charset="0"/>
                <a:cs typeface="Times New Roman" pitchFamily="18" charset="0"/>
              </a:rPr>
              <a:t>After the job is identified and the requirements are set, the vacancy is advertized</a:t>
            </a:r>
          </a:p>
          <a:p>
            <a:pPr lvl="1"/>
            <a:r>
              <a:rPr lang="en-US" sz="5600" dirty="0" smtClean="0">
                <a:latin typeface="Times New Roman" pitchFamily="18" charset="0"/>
                <a:cs typeface="Times New Roman" pitchFamily="18" charset="0"/>
              </a:rPr>
              <a:t>While forecasting, basic details like job title, location, period, functions, contacts should be mentioned</a:t>
            </a:r>
          </a:p>
          <a:p>
            <a:pPr lvl="1"/>
            <a:r>
              <a:rPr lang="en-US" sz="5600" dirty="0" smtClean="0">
                <a:latin typeface="Times New Roman" pitchFamily="18" charset="0"/>
                <a:cs typeface="Times New Roman" pitchFamily="18" charset="0"/>
              </a:rPr>
              <a:t>Newspaper, websites, pamphlets</a:t>
            </a:r>
          </a:p>
          <a:p>
            <a:r>
              <a:rPr lang="en-US" sz="5600" dirty="0" smtClean="0">
                <a:latin typeface="Times New Roman" pitchFamily="18" charset="0"/>
                <a:cs typeface="Times New Roman" pitchFamily="18" charset="0"/>
              </a:rPr>
              <a:t>Application collection</a:t>
            </a:r>
          </a:p>
          <a:p>
            <a:pPr lvl="1"/>
            <a:r>
              <a:rPr lang="en-US" sz="5600" dirty="0" smtClean="0">
                <a:latin typeface="Times New Roman" pitchFamily="18" charset="0"/>
                <a:cs typeface="Times New Roman" pitchFamily="18" charset="0"/>
              </a:rPr>
              <a:t>All the applications from the potential candidates are collected for further review</a:t>
            </a:r>
          </a:p>
          <a:p>
            <a:r>
              <a:rPr lang="en-US" sz="5600" dirty="0" smtClean="0">
                <a:latin typeface="Times New Roman" pitchFamily="18" charset="0"/>
                <a:cs typeface="Times New Roman" pitchFamily="18" charset="0"/>
              </a:rPr>
              <a:t>Reference check</a:t>
            </a:r>
          </a:p>
          <a:p>
            <a:pPr lvl="1"/>
            <a:r>
              <a:rPr lang="en-US" sz="5600" dirty="0" smtClean="0">
                <a:latin typeface="Times New Roman" pitchFamily="18" charset="0"/>
                <a:cs typeface="Times New Roman" pitchFamily="18" charset="0"/>
              </a:rPr>
              <a:t>Checking on the past work experience, past work behaviors, educational backgrounds</a:t>
            </a:r>
          </a:p>
          <a:p>
            <a:r>
              <a:rPr lang="en-US" sz="5600" dirty="0" smtClean="0">
                <a:latin typeface="Times New Roman" pitchFamily="18" charset="0"/>
                <a:cs typeface="Times New Roman" pitchFamily="18" charset="0"/>
              </a:rPr>
              <a:t>Tests</a:t>
            </a:r>
          </a:p>
          <a:p>
            <a:pPr lvl="1"/>
            <a:r>
              <a:rPr lang="en-US" sz="5600" dirty="0" smtClean="0">
                <a:latin typeface="Times New Roman" pitchFamily="18" charset="0"/>
                <a:cs typeface="Times New Roman" pitchFamily="18" charset="0"/>
              </a:rPr>
              <a:t>Once the applicants are short listed, different tests are performed</a:t>
            </a:r>
          </a:p>
          <a:p>
            <a:pPr lvl="1"/>
            <a:r>
              <a:rPr lang="en-US" sz="5600" dirty="0" smtClean="0">
                <a:latin typeface="Times New Roman" pitchFamily="18" charset="0"/>
                <a:cs typeface="Times New Roman" pitchFamily="18" charset="0"/>
              </a:rPr>
              <a:t>Be it aptitude tests, written knowledge tests, physical and mental tests, interview</a:t>
            </a:r>
          </a:p>
          <a:p>
            <a:pPr lvl="1"/>
            <a:r>
              <a:rPr lang="en-US" sz="5600" dirty="0" smtClean="0">
                <a:latin typeface="Times New Roman" pitchFamily="18" charset="0"/>
                <a:cs typeface="Times New Roman" pitchFamily="18" charset="0"/>
              </a:rPr>
              <a:t>Written tests are performed to find out the knowledge and skills of applicants that are related to the job requirements</a:t>
            </a:r>
          </a:p>
          <a:p>
            <a:pPr lvl="1"/>
            <a:r>
              <a:rPr lang="en-US" sz="5600" dirty="0" smtClean="0">
                <a:latin typeface="Times New Roman" pitchFamily="18" charset="0"/>
                <a:cs typeface="Times New Roman" pitchFamily="18" charset="0"/>
              </a:rPr>
              <a:t>Once qualified from the written tests, interviews are performed with the applicants</a:t>
            </a:r>
          </a:p>
          <a:p>
            <a:pPr lvl="1"/>
            <a:r>
              <a:rPr lang="en-US" sz="5600" dirty="0" smtClean="0">
                <a:latin typeface="Times New Roman" pitchFamily="18" charset="0"/>
                <a:cs typeface="Times New Roman" pitchFamily="18" charset="0"/>
              </a:rPr>
              <a:t>Preliminary interviews are performed by the HR personnel to tests the attitude, knowledge and confidence of the applicant</a:t>
            </a:r>
          </a:p>
          <a:p>
            <a:pPr lvl="1"/>
            <a:r>
              <a:rPr lang="en-US" sz="5600" dirty="0" smtClean="0">
                <a:latin typeface="Times New Roman" pitchFamily="18" charset="0"/>
                <a:cs typeface="Times New Roman" pitchFamily="18" charset="0"/>
              </a:rPr>
              <a:t>Further interview by the department heads can be performed to analyze the knowledge, experience and skills of the applicant so that there is a direct check of his credentials</a:t>
            </a:r>
          </a:p>
          <a:p>
            <a:pPr lvl="1"/>
            <a:r>
              <a:rPr lang="en-US" sz="5600" dirty="0" smtClean="0">
                <a:latin typeface="Times New Roman" pitchFamily="18" charset="0"/>
                <a:cs typeface="Times New Roman" pitchFamily="18" charset="0"/>
              </a:rPr>
              <a:t>An interview is an attempt to secure maximum amount if information from the candidate concerning his suitability for the job</a:t>
            </a:r>
          </a:p>
          <a:p>
            <a:pPr lvl="1"/>
            <a:r>
              <a:rPr lang="en-US" sz="5600" dirty="0" smtClean="0">
                <a:latin typeface="Times New Roman" pitchFamily="18" charset="0"/>
                <a:cs typeface="Times New Roman" pitchFamily="18" charset="0"/>
              </a:rPr>
              <a:t>Once selected, physical and mental tests are performed. Drugs test, disability tests, background check</a:t>
            </a:r>
          </a:p>
          <a:p>
            <a:pPr lvl="1"/>
            <a:endParaRPr lang="en-US" dirty="0" smtClean="0"/>
          </a:p>
          <a:p>
            <a:pPr lvl="1"/>
            <a:endParaRPr lang="en-US" dirty="0" smtClean="0"/>
          </a:p>
          <a:p>
            <a:pPr lvl="1"/>
            <a:endParaRPr lang="en-US" dirty="0" smtClean="0"/>
          </a:p>
          <a:p>
            <a:pPr lvl="1"/>
            <a:endParaRPr lang="en-US" dirty="0" smtClean="0"/>
          </a:p>
          <a:p>
            <a:pPr lvl="1"/>
            <a:endParaRPr lang="en-US" dirty="0"/>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of hiring or selecting Staff</a:t>
            </a:r>
            <a:endParaRPr lang="en-US" dirty="0"/>
          </a:p>
        </p:txBody>
      </p:sp>
      <p:sp>
        <p:nvSpPr>
          <p:cNvPr id="3" name="Content Placeholder 2"/>
          <p:cNvSpPr>
            <a:spLocks noGrp="1"/>
          </p:cNvSpPr>
          <p:nvPr>
            <p:ph idx="1"/>
          </p:nvPr>
        </p:nvSpPr>
        <p:spPr>
          <a:xfrm>
            <a:off x="457200" y="1828800"/>
            <a:ext cx="8229600" cy="4297363"/>
          </a:xfrm>
        </p:spPr>
        <p:txBody>
          <a:bodyPr>
            <a:normAutofit fontScale="77500" lnSpcReduction="20000"/>
          </a:bodyPr>
          <a:lstStyle/>
          <a:p>
            <a:r>
              <a:rPr lang="en-US" dirty="0" smtClean="0"/>
              <a:t>Selection and Induction</a:t>
            </a:r>
          </a:p>
          <a:p>
            <a:pPr lvl="1"/>
            <a:r>
              <a:rPr lang="en-US" dirty="0" smtClean="0"/>
              <a:t>After the required tests are completed and everything works out fine, applicant is selected and appointed for the job</a:t>
            </a:r>
          </a:p>
          <a:p>
            <a:pPr lvl="1"/>
            <a:r>
              <a:rPr lang="en-US" dirty="0" smtClean="0"/>
              <a:t>Once selected, the induction process starts. Induction is a technique by which a new employee is introduced to the organization, the policies, practices and purpose of the organization</a:t>
            </a:r>
          </a:p>
          <a:p>
            <a:pPr lvl="1"/>
            <a:r>
              <a:rPr lang="en-US" dirty="0" smtClean="0"/>
              <a:t>It is a welcoming process to the new employee to make him feel comfortable in the new environment and introduce to his job and responsibilities and the working conditions</a:t>
            </a:r>
          </a:p>
          <a:p>
            <a:r>
              <a:rPr lang="en-US" dirty="0" smtClean="0"/>
              <a:t>Placement</a:t>
            </a:r>
          </a:p>
          <a:p>
            <a:pPr lvl="1"/>
            <a:r>
              <a:rPr lang="en-US" dirty="0" smtClean="0"/>
              <a:t>The newly hired employee is assigned to his job and responsibilities</a:t>
            </a:r>
          </a:p>
          <a:p>
            <a:pPr lvl="1"/>
            <a:endParaRPr lang="en-US" dirty="0" smtClean="0"/>
          </a:p>
          <a:p>
            <a:pPr lvl="1"/>
            <a:endParaRPr lang="en-US" dirty="0"/>
          </a:p>
        </p:txBody>
      </p:sp>
    </p:spTree>
  </p:cSld>
  <p:clrMapOvr>
    <a:masterClrMapping/>
  </p:clrMapOvr>
  <p:transition>
    <p:check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Training and Development of Manpower</a:t>
            </a:r>
            <a:endParaRPr lang="en-US" sz="3600" dirty="0"/>
          </a:p>
        </p:txBody>
      </p:sp>
      <p:sp>
        <p:nvSpPr>
          <p:cNvPr id="3" name="Content Placeholder 2"/>
          <p:cNvSpPr>
            <a:spLocks noGrp="1"/>
          </p:cNvSpPr>
          <p:nvPr>
            <p:ph idx="1"/>
          </p:nvPr>
        </p:nvSpPr>
        <p:spPr>
          <a:xfrm>
            <a:off x="457200" y="1600201"/>
            <a:ext cx="8229600" cy="4800600"/>
          </a:xfrm>
        </p:spPr>
        <p:txBody>
          <a:bodyPr>
            <a:normAutofit fontScale="55000" lnSpcReduction="20000"/>
          </a:bodyPr>
          <a:lstStyle/>
          <a:p>
            <a:r>
              <a:rPr lang="en-US" dirty="0" smtClean="0"/>
              <a:t>An organized activity for increasing the knowledge and skills of people for a definite purpose</a:t>
            </a:r>
          </a:p>
          <a:p>
            <a:r>
              <a:rPr lang="en-US" dirty="0" smtClean="0"/>
              <a:t>The purpose of training is to achieve a change in the behavior of those trained and enable them to do their jobs in a better way</a:t>
            </a:r>
          </a:p>
          <a:p>
            <a:r>
              <a:rPr lang="en-US" dirty="0" smtClean="0"/>
              <a:t>Increases motivation, job satisfaction and morale among employees, in return increases efficiency and productivity</a:t>
            </a:r>
          </a:p>
          <a:p>
            <a:r>
              <a:rPr lang="en-US" dirty="0" smtClean="0"/>
              <a:t>Reduces employee turnover, increases technical skills and knowledge</a:t>
            </a:r>
          </a:p>
          <a:p>
            <a:r>
              <a:rPr lang="en-US" dirty="0" smtClean="0"/>
              <a:t>Training and education helps newly recruited employees become productive in the minimum time, help them develop and grow in their respective fields and careers</a:t>
            </a:r>
          </a:p>
          <a:p>
            <a:r>
              <a:rPr lang="en-US" dirty="0" smtClean="0"/>
              <a:t>Training is not a one time process, should be continued till the existence of the organization, training new and old employees in different fields and new skills, knowledge and attitudes</a:t>
            </a:r>
          </a:p>
          <a:p>
            <a:r>
              <a:rPr lang="en-US" dirty="0" smtClean="0"/>
              <a:t>Helps reduce learning period for new employees, no need to watch and learn from others, or learn from own mistakes</a:t>
            </a:r>
          </a:p>
          <a:p>
            <a:r>
              <a:rPr lang="en-US" dirty="0" smtClean="0"/>
              <a:t>An effective training program can help new graduates or new employees develop mentally and professionally and help them develop their capability, skills and develop their future</a:t>
            </a:r>
          </a:p>
          <a:p>
            <a:r>
              <a:rPr lang="en-US" dirty="0" smtClean="0"/>
              <a:t>Less Supervision, when employees are well trained, the degree and the responsibility of the level of supervision can be reduced</a:t>
            </a:r>
          </a:p>
          <a:p>
            <a:r>
              <a:rPr lang="en-US" dirty="0" smtClean="0"/>
              <a:t>Better management</a:t>
            </a:r>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of Training</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Following are the three important methods of training employees</a:t>
            </a:r>
          </a:p>
          <a:p>
            <a:pPr lvl="1"/>
            <a:r>
              <a:rPr lang="en-US" dirty="0" smtClean="0"/>
              <a:t>On the Job Training</a:t>
            </a:r>
          </a:p>
          <a:p>
            <a:pPr lvl="2"/>
            <a:r>
              <a:rPr lang="en-US" dirty="0" smtClean="0"/>
              <a:t>Most effective form of training</a:t>
            </a:r>
          </a:p>
          <a:p>
            <a:pPr lvl="2"/>
            <a:r>
              <a:rPr lang="en-US" dirty="0" smtClean="0"/>
              <a:t>The worker is given training at the workplace by his immediate supervisor who knows exactly what the trainee needs to learn for performing his job</a:t>
            </a:r>
          </a:p>
          <a:p>
            <a:pPr lvl="1"/>
            <a:r>
              <a:rPr lang="en-US" dirty="0" smtClean="0"/>
              <a:t>Vestibule Training</a:t>
            </a:r>
          </a:p>
          <a:p>
            <a:pPr lvl="2"/>
            <a:r>
              <a:rPr lang="en-US" dirty="0" smtClean="0"/>
              <a:t>Suitable when a large number of individuals are to be trained at the same time for the same kind of the work</a:t>
            </a:r>
          </a:p>
          <a:p>
            <a:pPr lvl="2"/>
            <a:r>
              <a:rPr lang="en-US" dirty="0" smtClean="0"/>
              <a:t>A school or a facility created as the actual workforce with equipments and supplies as in the real workforce</a:t>
            </a:r>
          </a:p>
          <a:p>
            <a:pPr lvl="2"/>
            <a:r>
              <a:rPr lang="en-US" dirty="0" smtClean="0"/>
              <a:t>Provides same as the on the job training outside the actual workforce, helps reduce any pressure for the employees and thus can focus or concentrate fully</a:t>
            </a:r>
          </a:p>
          <a:p>
            <a:pPr lvl="2"/>
            <a:r>
              <a:rPr lang="en-US" dirty="0" smtClean="0"/>
              <a:t>Is a expensive process and might also create problem for employees to adjust in the real working conditions</a:t>
            </a:r>
          </a:p>
          <a:p>
            <a:pPr lvl="1"/>
            <a:r>
              <a:rPr lang="en-US" dirty="0" smtClean="0"/>
              <a:t>Special Courses</a:t>
            </a:r>
          </a:p>
          <a:p>
            <a:pPr lvl="2"/>
            <a:r>
              <a:rPr lang="en-US" dirty="0" smtClean="0"/>
              <a:t>More associated with knowledge than skill</a:t>
            </a:r>
          </a:p>
          <a:p>
            <a:pPr lvl="2"/>
            <a:r>
              <a:rPr lang="en-US" dirty="0" smtClean="0"/>
              <a:t>Special courses can be designed to fit the needs of an organization or employees can be sent to the trainings created by other specialized education or professional institutions</a:t>
            </a:r>
          </a:p>
          <a:p>
            <a:pPr lvl="2"/>
            <a:r>
              <a:rPr lang="en-US" dirty="0" smtClean="0"/>
              <a:t>Special courses may also be devised for the development of the executives at various levels in an enterprise</a:t>
            </a:r>
          </a:p>
          <a:p>
            <a:pPr lvl="2">
              <a:buNone/>
            </a:pPr>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Personnel Management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Discipline of hiring and developing employees so that they become more valuable to the organization</a:t>
            </a:r>
          </a:p>
          <a:p>
            <a:r>
              <a:rPr lang="en-US" dirty="0" smtClean="0"/>
              <a:t>Effective control and use of manpower</a:t>
            </a:r>
          </a:p>
          <a:p>
            <a:r>
              <a:rPr lang="en-US" dirty="0" smtClean="0"/>
              <a:t>Obtaining, using and maintaining a satisfied workforce</a:t>
            </a:r>
          </a:p>
          <a:p>
            <a:r>
              <a:rPr lang="en-US" dirty="0" smtClean="0"/>
              <a:t>Also referred as human resource management</a:t>
            </a:r>
          </a:p>
          <a:p>
            <a:r>
              <a:rPr lang="en-US" dirty="0" smtClean="0"/>
              <a:t>When someone or a team is concerned with the welfare and performance of individuals within the organization, they are involved in the process of Personnel Management</a:t>
            </a:r>
          </a:p>
          <a:p>
            <a:r>
              <a:rPr lang="en-US" dirty="0" smtClean="0"/>
              <a:t>Company policies, staffing, hiring and firing, orientation, wage determination, leave and vacation approval, healthcare programs, training and appraisals</a:t>
            </a:r>
          </a:p>
          <a:p>
            <a:endParaRPr lang="en-US" dirty="0"/>
          </a:p>
        </p:txBody>
      </p:sp>
    </p:spTree>
  </p:cSld>
  <p:clrMapOvr>
    <a:masterClrMapping/>
  </p:clrMapOvr>
  <p:transition>
    <p:diamon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Wage and Salary Structures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 wage is a remuneration paid for the service of labor</a:t>
            </a:r>
          </a:p>
          <a:p>
            <a:r>
              <a:rPr lang="en-US" dirty="0" smtClean="0"/>
              <a:t>Monetary remuneration computed on hourly, daily, weekly basis or per standard output</a:t>
            </a:r>
          </a:p>
          <a:p>
            <a:r>
              <a:rPr lang="en-US" dirty="0" smtClean="0"/>
              <a:t>If paid in a weekly or monthly basis, it is called Salary</a:t>
            </a:r>
          </a:p>
          <a:p>
            <a:r>
              <a:rPr lang="en-US" dirty="0" smtClean="0"/>
              <a:t>Wages are more common in production, maintenance and labor industry</a:t>
            </a:r>
          </a:p>
          <a:p>
            <a:r>
              <a:rPr lang="en-US" dirty="0" smtClean="0"/>
              <a:t>Salary are more common in corporate, administrative and professional workforce</a:t>
            </a:r>
          </a:p>
          <a:p>
            <a:r>
              <a:rPr lang="en-US" dirty="0" smtClean="0"/>
              <a:t>When an individual is selected for a job, he/she provides services to the organization in exchange for some monetary and other benefits as compensation and thus enters a contract</a:t>
            </a:r>
          </a:p>
          <a:p>
            <a:r>
              <a:rPr lang="en-US" dirty="0" smtClean="0"/>
              <a:t>Wages and Salary includes the basic wage, and allowances like family allowances, financial support, lunch allowances, holiday pay, overtime pay, bonuses and other benefits</a:t>
            </a:r>
          </a:p>
        </p:txBody>
      </p:sp>
    </p:spTree>
  </p:cSld>
  <p:clrMapOvr>
    <a:masterClrMapping/>
  </p:clrMapOvr>
  <p:transition>
    <p:check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Wage/Salary Structure</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Job Classes</a:t>
            </a:r>
          </a:p>
          <a:p>
            <a:pPr lvl="1"/>
            <a:r>
              <a:rPr lang="en-US" dirty="0" smtClean="0"/>
              <a:t>When jobs are not treated separately but are grouped, then it forms job classes</a:t>
            </a:r>
          </a:p>
          <a:p>
            <a:pPr lvl="1"/>
            <a:r>
              <a:rPr lang="en-US" dirty="0" smtClean="0"/>
              <a:t>All jobs within a class are treated in the same way monetarily</a:t>
            </a:r>
          </a:p>
          <a:p>
            <a:r>
              <a:rPr lang="en-US" dirty="0" smtClean="0"/>
              <a:t>The organization has a choice of paying flat rates for each job class or varying rates with a rate range for each class</a:t>
            </a:r>
          </a:p>
          <a:p>
            <a:r>
              <a:rPr lang="en-US" dirty="0" smtClean="0"/>
              <a:t>Varying rates enables varying compensation within the same job class, considers the experience</a:t>
            </a:r>
          </a:p>
          <a:p>
            <a:r>
              <a:rPr lang="en-US" dirty="0" smtClean="0"/>
              <a:t>Direct compensation and Indirect Compensation</a:t>
            </a:r>
          </a:p>
          <a:p>
            <a:pPr lvl="1"/>
            <a:r>
              <a:rPr lang="en-US" dirty="0" smtClean="0"/>
              <a:t>Direct compensation includes the basic salary or wage, bonus, overtime pay, holiday pay, profit sharing etc</a:t>
            </a:r>
          </a:p>
          <a:p>
            <a:pPr lvl="1"/>
            <a:r>
              <a:rPr lang="en-US" dirty="0" smtClean="0"/>
              <a:t>Indirect compensation includes life and health insurance, retirement allowances, pension, home allowance, family allowance, vehicle allowance, health welfare and social security benefits</a:t>
            </a:r>
          </a:p>
          <a:p>
            <a:endParaRPr lang="en-US" dirty="0"/>
          </a:p>
        </p:txBody>
      </p:sp>
    </p:spTree>
  </p:cSld>
  <p:clrMapOvr>
    <a:masterClrMapping/>
  </p:clrMapOvr>
  <p:transition>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Factors of Wage/Salary Structure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Different factors have significant effect on Wage/Salary Structure, they vary with the organization</a:t>
            </a:r>
          </a:p>
          <a:p>
            <a:r>
              <a:rPr lang="en-US" dirty="0" smtClean="0"/>
              <a:t>There are certain minimum wages set by government and many organizations choose to pay the minimum pay, while some organizations pay well above the going rates in the labor market</a:t>
            </a:r>
          </a:p>
          <a:p>
            <a:r>
              <a:rPr lang="en-US" dirty="0" smtClean="0"/>
              <a:t>Different jobs have different pay structures and it is evaluated through job analysis and job evaluation and depend upon many other factors</a:t>
            </a:r>
            <a:endParaRPr lang="en-US" dirty="0"/>
          </a:p>
        </p:txBody>
      </p:sp>
    </p:spTree>
  </p:cSld>
  <p:clrMapOvr>
    <a:masterClrMapping/>
  </p:clrMapOvr>
  <p:transition>
    <p:check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Factors of Wage/Salary Structure</a:t>
            </a:r>
            <a:endParaRPr lang="en-US" dirty="0"/>
          </a:p>
        </p:txBody>
      </p:sp>
      <p:sp>
        <p:nvSpPr>
          <p:cNvPr id="3" name="Content Placeholder 2"/>
          <p:cNvSpPr>
            <a:spLocks noGrp="1"/>
          </p:cNvSpPr>
          <p:nvPr>
            <p:ph idx="1"/>
          </p:nvPr>
        </p:nvSpPr>
        <p:spPr>
          <a:xfrm>
            <a:off x="457200" y="1752600"/>
            <a:ext cx="8229600" cy="4373563"/>
          </a:xfrm>
        </p:spPr>
        <p:txBody>
          <a:bodyPr>
            <a:normAutofit fontScale="55000" lnSpcReduction="20000"/>
          </a:bodyPr>
          <a:lstStyle/>
          <a:p>
            <a:r>
              <a:rPr lang="en-US" dirty="0" smtClean="0"/>
              <a:t>The organizations ability to pay</a:t>
            </a:r>
          </a:p>
          <a:p>
            <a:pPr lvl="1"/>
            <a:r>
              <a:rPr lang="en-US" dirty="0" smtClean="0"/>
              <a:t>Wages/salary depend upon the organizations ability to afford, how much an organization pay to individuals to get their job done</a:t>
            </a:r>
          </a:p>
          <a:p>
            <a:r>
              <a:rPr lang="en-US" dirty="0" smtClean="0"/>
              <a:t>Supply and demand of labor</a:t>
            </a:r>
          </a:p>
          <a:p>
            <a:pPr lvl="1"/>
            <a:r>
              <a:rPr lang="en-US" dirty="0" smtClean="0"/>
              <a:t>The labor market and its demand and supply will influence the wage/salary structure</a:t>
            </a:r>
          </a:p>
          <a:p>
            <a:pPr lvl="1"/>
            <a:r>
              <a:rPr lang="en-US" dirty="0" smtClean="0"/>
              <a:t>The higher the demand, the more the pay</a:t>
            </a:r>
          </a:p>
          <a:p>
            <a:r>
              <a:rPr lang="en-US" dirty="0" smtClean="0"/>
              <a:t>Prevailing market rate</a:t>
            </a:r>
          </a:p>
          <a:p>
            <a:pPr lvl="1"/>
            <a:r>
              <a:rPr lang="en-US" dirty="0" smtClean="0"/>
              <a:t>Comparable wage rate between different organizations</a:t>
            </a:r>
          </a:p>
          <a:p>
            <a:pPr lvl="1"/>
            <a:r>
              <a:rPr lang="en-US" dirty="0" smtClean="0"/>
              <a:t>Necessary to evaluate what is the market rate for specific job </a:t>
            </a:r>
          </a:p>
          <a:p>
            <a:pPr lvl="1"/>
            <a:r>
              <a:rPr lang="en-US" dirty="0" smtClean="0"/>
              <a:t>Helps attract potential skilled people to the organization by offering better wages</a:t>
            </a:r>
          </a:p>
          <a:p>
            <a:r>
              <a:rPr lang="en-US" dirty="0" smtClean="0"/>
              <a:t>The living wage</a:t>
            </a:r>
          </a:p>
          <a:p>
            <a:pPr lvl="1"/>
            <a:r>
              <a:rPr lang="en-US" dirty="0" smtClean="0"/>
              <a:t>Wages should be adequate to enable an employee to maintain himself and his/her family at a reasonable level of existence</a:t>
            </a:r>
          </a:p>
          <a:p>
            <a:r>
              <a:rPr lang="en-US" dirty="0" smtClean="0"/>
              <a:t>Productivity</a:t>
            </a:r>
          </a:p>
          <a:p>
            <a:pPr lvl="1"/>
            <a:r>
              <a:rPr lang="en-US" dirty="0" smtClean="0"/>
              <a:t>Measured in terms of output per man hour</a:t>
            </a:r>
          </a:p>
          <a:p>
            <a:pPr lvl="1"/>
            <a:r>
              <a:rPr lang="en-US" dirty="0" smtClean="0"/>
              <a:t>Depend upon labor efforts, proper management and technological improvement</a:t>
            </a:r>
          </a:p>
          <a:p>
            <a:r>
              <a:rPr lang="en-US" dirty="0" smtClean="0"/>
              <a:t>Trade Union’s Bargaining power</a:t>
            </a:r>
          </a:p>
          <a:p>
            <a:pPr lvl="1"/>
            <a:r>
              <a:rPr lang="en-US" dirty="0" smtClean="0"/>
              <a:t>Trade unions affect wage rates</a:t>
            </a:r>
          </a:p>
          <a:p>
            <a:pPr lvl="1"/>
            <a:r>
              <a:rPr lang="en-US" dirty="0" smtClean="0"/>
              <a:t>The stronger the union, the better the demand of higher wage rate</a:t>
            </a:r>
            <a:endParaRPr lang="en-US" dirty="0"/>
          </a:p>
        </p:txBody>
      </p:sp>
    </p:spTree>
  </p:cSld>
  <p:clrMapOvr>
    <a:masterClrMapping/>
  </p:clrMapOvr>
  <p:transition>
    <p:check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Incentives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An incentive is something that motivates an individual to perform certain action</a:t>
            </a:r>
          </a:p>
          <a:p>
            <a:r>
              <a:rPr lang="en-US" dirty="0" smtClean="0"/>
              <a:t>The motive of incentive programs is to increase the productivity of the employees and to help them enjoy work</a:t>
            </a:r>
          </a:p>
          <a:p>
            <a:r>
              <a:rPr lang="en-US" dirty="0" smtClean="0"/>
              <a:t>Raise in pay, bonuses, rewards, help employees to be more motivated towards their work</a:t>
            </a:r>
          </a:p>
          <a:p>
            <a:r>
              <a:rPr lang="en-US" dirty="0" smtClean="0"/>
              <a:t>Incentives not necessarily means financial incentives only, employees can be motivated through other non monetary incentives as well</a:t>
            </a:r>
          </a:p>
          <a:p>
            <a:r>
              <a:rPr lang="en-US" dirty="0" smtClean="0"/>
              <a:t>Flexibility in time schedules, holidays and leaves, creating friendly environment for the employees, creating social functions and activities for employees and their families, benefits for their families, educational development programs</a:t>
            </a:r>
          </a:p>
          <a:p>
            <a:r>
              <a:rPr lang="en-US" dirty="0" smtClean="0"/>
              <a:t>Restaurant coupons, game tickets, movie tickets, gift vouchers, gifts, concert tickets, social activities, paid vacations and many more can be other incentives</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524000"/>
            <a:ext cx="8229600" cy="5334000"/>
          </a:xfrm>
        </p:spPr>
        <p:txBody>
          <a:bodyPr>
            <a:normAutofit fontScale="55000" lnSpcReduction="20000"/>
          </a:bodyPr>
          <a:lstStyle/>
          <a:p>
            <a:r>
              <a:rPr lang="en-US" dirty="0" smtClean="0"/>
              <a:t>Profit Sharing</a:t>
            </a:r>
          </a:p>
          <a:p>
            <a:pPr lvl="1"/>
            <a:r>
              <a:rPr lang="en-US" dirty="0" smtClean="0"/>
              <a:t>Profit is a difference between the cost of inputs and the revenue generated from outputs. Profit is very important for the successful continuation of the organization</a:t>
            </a:r>
          </a:p>
          <a:p>
            <a:pPr lvl="1"/>
            <a:r>
              <a:rPr lang="en-US" dirty="0" smtClean="0"/>
              <a:t>Employees can be offered a percentage of the profit as an incentive scheme, which in return motivates employees towards better working efficiency and good performances</a:t>
            </a:r>
          </a:p>
          <a:p>
            <a:r>
              <a:rPr lang="en-US" dirty="0" smtClean="0"/>
              <a:t>Individual Incentive</a:t>
            </a:r>
          </a:p>
          <a:p>
            <a:pPr lvl="1"/>
            <a:r>
              <a:rPr lang="en-US" dirty="0" smtClean="0"/>
              <a:t>Sometimes an individual employee can contribute to the productivity of an organization and it is possible to measure individual effort and reward him/her with the individual incentives</a:t>
            </a:r>
          </a:p>
          <a:p>
            <a:pPr lvl="1"/>
            <a:r>
              <a:rPr lang="en-US" dirty="0" smtClean="0"/>
              <a:t>Individual incentives can be promotions, increase in salary, improved working conditions, recognition, awards which can increase the productivity within the organization by creating job satisfactions</a:t>
            </a:r>
          </a:p>
          <a:p>
            <a:pPr lvl="1"/>
            <a:r>
              <a:rPr lang="en-US" dirty="0" smtClean="0"/>
              <a:t>Creates “Each Man for Himself "attitude and improves efficiency</a:t>
            </a:r>
          </a:p>
          <a:p>
            <a:r>
              <a:rPr lang="en-US" dirty="0" smtClean="0"/>
              <a:t>Group Incentive</a:t>
            </a:r>
          </a:p>
          <a:p>
            <a:pPr lvl="1"/>
            <a:r>
              <a:rPr lang="en-US" dirty="0" smtClean="0"/>
              <a:t>Sometimes it is difficult to monitor individual performances when work is done as a unit or a team</a:t>
            </a:r>
          </a:p>
          <a:p>
            <a:pPr lvl="1"/>
            <a:r>
              <a:rPr lang="en-US" dirty="0" smtClean="0"/>
              <a:t>Output is dependent upon group effort, and group incentives provide incentives based on some standard output of a group </a:t>
            </a:r>
          </a:p>
          <a:p>
            <a:pPr lvl="1"/>
            <a:r>
              <a:rPr lang="en-US" dirty="0" smtClean="0"/>
              <a:t>Increases productivity of the group as the efficient workers will help the slow workers to get the things done on time</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Performance Appraisals/Merit Rating</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Oldest and most universal practice of management</a:t>
            </a:r>
          </a:p>
          <a:p>
            <a:r>
              <a:rPr lang="en-US" dirty="0" smtClean="0"/>
              <a:t>Used in an organization to evaluate the personalities, potentials and contribution of the employees</a:t>
            </a:r>
          </a:p>
          <a:p>
            <a:r>
              <a:rPr lang="en-US" dirty="0" smtClean="0"/>
              <a:t>Once an employee has been selected, trained and placed, he is then appraised for his performance</a:t>
            </a:r>
          </a:p>
          <a:p>
            <a:r>
              <a:rPr lang="en-US" dirty="0" smtClean="0"/>
              <a:t>It’s a step when, management scrutinize on the employees they have hired to find out how effective they are</a:t>
            </a:r>
          </a:p>
          <a:p>
            <a:r>
              <a:rPr lang="en-US" dirty="0" smtClean="0"/>
              <a:t>Process of evaluating the employees, whether they meet the requirements of the organization, or position he is hired for</a:t>
            </a:r>
          </a:p>
          <a:p>
            <a:r>
              <a:rPr lang="en-US" dirty="0" smtClean="0"/>
              <a:t>Basis for promotions, placements, raise, financial rewards, bonuses </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Importance of Performance Appraisal</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It seeks to provide an adequate feedback to each individual for his/her performance</a:t>
            </a:r>
          </a:p>
          <a:p>
            <a:r>
              <a:rPr lang="en-US" dirty="0" smtClean="0"/>
              <a:t>It purports to save as a basis for improving or changing behavior towards some more effective working habits</a:t>
            </a:r>
          </a:p>
          <a:p>
            <a:r>
              <a:rPr lang="en-US" dirty="0" smtClean="0"/>
              <a:t>It aims at providing data to managers with which they may judge future job assignments and compensation</a:t>
            </a:r>
          </a:p>
          <a:p>
            <a:r>
              <a:rPr lang="en-US" dirty="0" smtClean="0"/>
              <a:t>Improves the efficiency of organization by attempting to mobilize the best possible efforts from individuals employed</a:t>
            </a:r>
          </a:p>
          <a:p>
            <a:r>
              <a:rPr lang="en-US" dirty="0" smtClean="0"/>
              <a:t>Achievement of four objectives: Promotions, salary review, planning job rotation</a:t>
            </a:r>
            <a:r>
              <a:rPr lang="en-US" smtClean="0"/>
              <a:t>, development </a:t>
            </a:r>
            <a:r>
              <a:rPr lang="en-US" dirty="0" smtClean="0"/>
              <a:t>and training of individuals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Method of Performance Appraisal</a:t>
            </a:r>
            <a:endParaRPr lang="en-US" dirty="0"/>
          </a:p>
        </p:txBody>
      </p:sp>
      <p:sp>
        <p:nvSpPr>
          <p:cNvPr id="3" name="Content Placeholder 2"/>
          <p:cNvSpPr>
            <a:spLocks noGrp="1"/>
          </p:cNvSpPr>
          <p:nvPr>
            <p:ph idx="1"/>
          </p:nvPr>
        </p:nvSpPr>
        <p:spPr/>
        <p:txBody>
          <a:bodyPr>
            <a:normAutofit lnSpcReduction="10000"/>
          </a:bodyPr>
          <a:lstStyle/>
          <a:p>
            <a:r>
              <a:rPr lang="en-US" dirty="0" smtClean="0"/>
              <a:t>In general two methods are used for Performance Appraisal</a:t>
            </a:r>
          </a:p>
          <a:p>
            <a:r>
              <a:rPr lang="en-US" b="1" dirty="0" smtClean="0"/>
              <a:t>Traditional method</a:t>
            </a:r>
            <a:r>
              <a:rPr lang="en-US" dirty="0" smtClean="0"/>
              <a:t>: Appraisal based on individual’s personality traits such as creativity, responsibility, drive, initiative, integrity, potential, intelligence, judgment, capability etc</a:t>
            </a:r>
          </a:p>
          <a:p>
            <a:r>
              <a:rPr lang="en-US" b="1" dirty="0" smtClean="0"/>
              <a:t>Modern method</a:t>
            </a:r>
            <a:r>
              <a:rPr lang="en-US" dirty="0" smtClean="0"/>
              <a:t>: Appraisal based on the evaluation of the work results, job achievements and then on personal traits</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Traditional Method</a:t>
            </a:r>
            <a:endParaRPr lang="en-US" dirty="0"/>
          </a:p>
        </p:txBody>
      </p:sp>
      <p:sp>
        <p:nvSpPr>
          <p:cNvPr id="3" name="Content Placeholder 2"/>
          <p:cNvSpPr>
            <a:spLocks noGrp="1"/>
          </p:cNvSpPr>
          <p:nvPr>
            <p:ph idx="1"/>
          </p:nvPr>
        </p:nvSpPr>
        <p:spPr>
          <a:xfrm>
            <a:off x="457200" y="1523999"/>
            <a:ext cx="8229600" cy="4876801"/>
          </a:xfrm>
        </p:spPr>
        <p:txBody>
          <a:bodyPr>
            <a:normAutofit fontScale="47500" lnSpcReduction="20000"/>
          </a:bodyPr>
          <a:lstStyle/>
          <a:p>
            <a:r>
              <a:rPr lang="en-US" dirty="0" smtClean="0"/>
              <a:t>Ranking Method</a:t>
            </a:r>
          </a:p>
          <a:p>
            <a:pPr lvl="1"/>
            <a:r>
              <a:rPr lang="en-US" dirty="0" smtClean="0"/>
              <a:t>Oldest and simplest technique of Performance Appraisal</a:t>
            </a:r>
          </a:p>
          <a:p>
            <a:pPr lvl="1"/>
            <a:r>
              <a:rPr lang="en-US" dirty="0" smtClean="0"/>
              <a:t>The appraiser ranks the employees from best to poor or places them in number ranking like one, two, three on the basis of their overall performance</a:t>
            </a:r>
          </a:p>
          <a:p>
            <a:pPr lvl="1"/>
            <a:r>
              <a:rPr lang="en-US" dirty="0" smtClean="0"/>
              <a:t>Ranks employees comparing one person to the rest of the group as per their performance</a:t>
            </a:r>
          </a:p>
          <a:p>
            <a:r>
              <a:rPr lang="en-US" dirty="0" smtClean="0"/>
              <a:t>Person to Person Comparison Method</a:t>
            </a:r>
          </a:p>
          <a:p>
            <a:pPr lvl="1"/>
            <a:r>
              <a:rPr lang="en-US" dirty="0" smtClean="0"/>
              <a:t>Each employee is compared with the others in the group one at a time </a:t>
            </a:r>
          </a:p>
          <a:p>
            <a:pPr lvl="1"/>
            <a:r>
              <a:rPr lang="en-US" dirty="0" smtClean="0"/>
              <a:t>After comparing in their performance, the employees  are given the final rankings</a:t>
            </a:r>
          </a:p>
          <a:p>
            <a:r>
              <a:rPr lang="en-US" dirty="0" smtClean="0"/>
              <a:t>Grading Method</a:t>
            </a:r>
          </a:p>
          <a:p>
            <a:pPr lvl="1"/>
            <a:r>
              <a:rPr lang="en-US" dirty="0" smtClean="0"/>
              <a:t>In this system, certain categories of worth are predetermined and carefully defined</a:t>
            </a:r>
          </a:p>
          <a:p>
            <a:pPr lvl="1"/>
            <a:r>
              <a:rPr lang="en-US" dirty="0" smtClean="0"/>
              <a:t>Like in civil services, three categories of Personnel are predefined, Outstanding, Satisfactory and Unsatisfactory</a:t>
            </a:r>
          </a:p>
          <a:p>
            <a:pPr lvl="1"/>
            <a:r>
              <a:rPr lang="en-US" dirty="0" smtClean="0"/>
              <a:t>Employee performances are then compared with these grade system and the personnel are allocated the grade that best suits their performance</a:t>
            </a:r>
          </a:p>
          <a:p>
            <a:r>
              <a:rPr lang="en-US" dirty="0" smtClean="0"/>
              <a:t>Graphic Scale Method</a:t>
            </a:r>
          </a:p>
          <a:p>
            <a:pPr lvl="1"/>
            <a:r>
              <a:rPr lang="en-US" dirty="0" smtClean="0"/>
              <a:t>In this method, an employee’s quality and quantity of work is assessed in a graphic scale </a:t>
            </a:r>
          </a:p>
          <a:p>
            <a:pPr lvl="1"/>
            <a:r>
              <a:rPr lang="en-US" dirty="0" smtClean="0"/>
              <a:t>Different factors like employees character, initiatives, leadership, dependability, creativity, ability, attitude, decision making  are considered</a:t>
            </a:r>
          </a:p>
          <a:p>
            <a:pPr lvl="1"/>
            <a:r>
              <a:rPr lang="en-US" dirty="0" smtClean="0"/>
              <a:t>An employees work contribution quantity and quality, goals achieved, regularity of attendance, attitude towards superiors and associates are also evaluated</a:t>
            </a:r>
          </a:p>
          <a:p>
            <a:r>
              <a:rPr lang="en-US" dirty="0" smtClean="0"/>
              <a:t>Free Essay Method</a:t>
            </a:r>
          </a:p>
          <a:p>
            <a:pPr lvl="1"/>
            <a:r>
              <a:rPr lang="en-US" dirty="0" smtClean="0"/>
              <a:t>Under this method, the supervisor makes a free form, which involves the description of the performance of an employee in his own words and puts down his impression about the employee</a:t>
            </a:r>
          </a:p>
          <a:p>
            <a:pPr lvl="1"/>
            <a:r>
              <a:rPr lang="en-US" dirty="0" smtClean="0"/>
              <a:t>Takes consider the employee’s character, initiative, capability, quality etc and often includes examples and evidences to support his impression</a:t>
            </a:r>
          </a:p>
          <a:p>
            <a:pPr lvl="1"/>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Aspects of Personnel Management</a:t>
            </a:r>
            <a:endParaRPr lang="en-US" dirty="0"/>
          </a:p>
        </p:txBody>
      </p:sp>
      <p:sp>
        <p:nvSpPr>
          <p:cNvPr id="3" name="Content Placeholder 2"/>
          <p:cNvSpPr>
            <a:spLocks noGrp="1"/>
          </p:cNvSpPr>
          <p:nvPr>
            <p:ph idx="1"/>
          </p:nvPr>
        </p:nvSpPr>
        <p:spPr/>
        <p:txBody>
          <a:bodyPr>
            <a:normAutofit fontScale="92500"/>
          </a:bodyPr>
          <a:lstStyle/>
          <a:p>
            <a:r>
              <a:rPr lang="en-US" dirty="0" smtClean="0"/>
              <a:t>The welfare aspect</a:t>
            </a:r>
          </a:p>
          <a:p>
            <a:pPr lvl="1"/>
            <a:r>
              <a:rPr lang="en-US" dirty="0" smtClean="0"/>
              <a:t>Concerned with working conditions and amenities such as canteens, housing</a:t>
            </a:r>
            <a:r>
              <a:rPr lang="en-US" smtClean="0"/>
              <a:t>, personal </a:t>
            </a:r>
            <a:r>
              <a:rPr lang="en-US" dirty="0" smtClean="0"/>
              <a:t>problems of workers, therapy</a:t>
            </a:r>
          </a:p>
          <a:p>
            <a:r>
              <a:rPr lang="en-US" dirty="0" smtClean="0"/>
              <a:t>The Labor/Personnel aspect</a:t>
            </a:r>
          </a:p>
          <a:p>
            <a:pPr lvl="1"/>
            <a:r>
              <a:rPr lang="en-US" dirty="0" smtClean="0"/>
              <a:t>Concerned with recruitment, placement of employees, remuneration, promotions, incentives</a:t>
            </a:r>
          </a:p>
          <a:p>
            <a:r>
              <a:rPr lang="en-US" dirty="0" smtClean="0"/>
              <a:t>The industrial relation aspect</a:t>
            </a:r>
          </a:p>
          <a:p>
            <a:pPr lvl="1"/>
            <a:r>
              <a:rPr lang="en-US" dirty="0" smtClean="0"/>
              <a:t>Concerned with trade union negotiations, settlement of industrial disputes, collective bargaining</a:t>
            </a:r>
          </a:p>
          <a:p>
            <a:pPr lvl="1"/>
            <a:endParaRPr lang="en-US" dirty="0" smtClean="0"/>
          </a:p>
          <a:p>
            <a:pPr lvl="1"/>
            <a:endParaRPr lang="en-US" dirty="0" smtClean="0"/>
          </a:p>
          <a:p>
            <a:pPr lvl="1"/>
            <a:endParaRPr lang="en-US" dirty="0"/>
          </a:p>
        </p:txBody>
      </p:sp>
    </p:spTree>
  </p:cSld>
  <p:clrMapOvr>
    <a:masterClrMapping/>
  </p:clrMapOvr>
  <p:transition>
    <p:diamon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Modern Method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Appraisal by Result or MBO</a:t>
            </a:r>
          </a:p>
          <a:p>
            <a:pPr lvl="1"/>
            <a:r>
              <a:rPr lang="en-US" dirty="0" smtClean="0"/>
              <a:t>Method of Performance Appraisal in which Managers and Employees of an organization jointly sets its goals and objectives and define each individuals responsibility towards achieving that goals and makes assessments on their performance on a regular basis</a:t>
            </a:r>
          </a:p>
          <a:p>
            <a:pPr lvl="1"/>
            <a:r>
              <a:rPr lang="en-US" dirty="0" smtClean="0"/>
              <a:t>Makes rewards based on the result achieved </a:t>
            </a:r>
          </a:p>
          <a:p>
            <a:r>
              <a:rPr lang="en-US" dirty="0" smtClean="0"/>
              <a:t>Assessment Center Method</a:t>
            </a:r>
          </a:p>
          <a:p>
            <a:pPr lvl="1"/>
            <a:r>
              <a:rPr lang="en-US" dirty="0" smtClean="0"/>
              <a:t>Involves the use of methods like social/informal events, tests and exercises, assignments given to them to assess their competencies in higher responsibilities</a:t>
            </a:r>
          </a:p>
          <a:p>
            <a:pPr lvl="1"/>
            <a:r>
              <a:rPr lang="en-US" dirty="0" smtClean="0"/>
              <a:t>Employees are given an assignment similar to the ones they would perform if they are promoted, and are observed and evaluated as they perform their job on the basis of their interpersonal skills, planning, capability etc</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END</a:t>
            </a:r>
            <a:endParaRPr lang="en-US" dirty="0"/>
          </a:p>
        </p:txBody>
      </p:sp>
      <p:sp>
        <p:nvSpPr>
          <p:cNvPr id="3" name="Content Placeholder 2"/>
          <p:cNvSpPr>
            <a:spLocks noGrp="1"/>
          </p:cNvSpPr>
          <p:nvPr>
            <p:ph idx="1"/>
          </p:nvPr>
        </p:nvSpPr>
        <p:spPr/>
        <p:txBody>
          <a:bodyPr>
            <a:normAutofit/>
          </a:bodyPr>
          <a:lstStyle/>
          <a:p>
            <a:pPr algn="ctr">
              <a:buNone/>
            </a:pPr>
            <a:endParaRPr lang="en-US" sz="7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Functions of Personnel Management</a:t>
            </a:r>
            <a:endParaRPr lang="en-US" sz="4000" dirty="0"/>
          </a:p>
        </p:txBody>
      </p:sp>
      <p:sp>
        <p:nvSpPr>
          <p:cNvPr id="3" name="Content Placeholder 2"/>
          <p:cNvSpPr>
            <a:spLocks noGrp="1"/>
          </p:cNvSpPr>
          <p:nvPr>
            <p:ph idx="1"/>
          </p:nvPr>
        </p:nvSpPr>
        <p:spPr>
          <a:xfrm>
            <a:off x="457200" y="1524000"/>
            <a:ext cx="8229600" cy="5181599"/>
          </a:xfrm>
        </p:spPr>
        <p:txBody>
          <a:bodyPr>
            <a:normAutofit fontScale="70000" lnSpcReduction="20000"/>
          </a:bodyPr>
          <a:lstStyle/>
          <a:p>
            <a:r>
              <a:rPr lang="en-US" dirty="0" smtClean="0"/>
              <a:t>Managerial Functions:</a:t>
            </a:r>
          </a:p>
          <a:p>
            <a:pPr lvl="1"/>
            <a:r>
              <a:rPr lang="en-US" dirty="0" smtClean="0"/>
              <a:t>Planning	Organizing	Directing	Coordinating	Controlling</a:t>
            </a:r>
          </a:p>
          <a:p>
            <a:r>
              <a:rPr lang="en-US" dirty="0" smtClean="0"/>
              <a:t>Operative Functions:</a:t>
            </a:r>
          </a:p>
          <a:p>
            <a:pPr lvl="1"/>
            <a:r>
              <a:rPr lang="en-US" b="1" dirty="0" smtClean="0"/>
              <a:t>Procurement/Employment</a:t>
            </a:r>
          </a:p>
          <a:p>
            <a:pPr lvl="2"/>
            <a:r>
              <a:rPr lang="en-US" dirty="0" smtClean="0"/>
              <a:t>Hiring of the proper kind and right number of persons necessary to achieve the organizational goals</a:t>
            </a:r>
          </a:p>
          <a:p>
            <a:pPr lvl="2"/>
            <a:r>
              <a:rPr lang="en-US" dirty="0" smtClean="0"/>
              <a:t>Process includes determining the manpower requirement in the organization, and recruitment, selection and placement of the newly hired</a:t>
            </a:r>
          </a:p>
          <a:p>
            <a:pPr lvl="1"/>
            <a:r>
              <a:rPr lang="en-US" b="1" dirty="0" smtClean="0"/>
              <a:t>Development</a:t>
            </a:r>
          </a:p>
          <a:p>
            <a:pPr lvl="2"/>
            <a:r>
              <a:rPr lang="en-US" dirty="0" smtClean="0"/>
              <a:t>After placement of the individuals, proper education, training and development is an important function of a personnel Management to develop employees efficiency</a:t>
            </a:r>
          </a:p>
          <a:p>
            <a:pPr lvl="2"/>
            <a:r>
              <a:rPr lang="en-US" dirty="0" smtClean="0"/>
              <a:t>Creates appropriate seminars, training programs and team building projects</a:t>
            </a:r>
          </a:p>
          <a:p>
            <a:pPr lvl="1"/>
            <a:r>
              <a:rPr lang="en-US" b="1" dirty="0" smtClean="0"/>
              <a:t>Compensation</a:t>
            </a:r>
          </a:p>
          <a:p>
            <a:pPr lvl="2"/>
            <a:r>
              <a:rPr lang="en-US" dirty="0" smtClean="0"/>
              <a:t>Determining adequate and fair remuneration of the employees for their contribution </a:t>
            </a:r>
          </a:p>
          <a:p>
            <a:pPr lvl="2"/>
            <a:r>
              <a:rPr lang="en-US" dirty="0" smtClean="0"/>
              <a:t>Factors involved in determining wage/salary are the requirement of the jobs, basic needs of the employees, minimum wages, ability of an organization to pay, competitors pay, qualifications, experiences</a:t>
            </a:r>
          </a:p>
          <a:p>
            <a:pPr lvl="1"/>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endParaRPr lang="en-US" dirty="0"/>
          </a:p>
        </p:txBody>
      </p:sp>
      <p:sp>
        <p:nvSpPr>
          <p:cNvPr id="3" name="Content Placeholder 2"/>
          <p:cNvSpPr>
            <a:spLocks noGrp="1"/>
          </p:cNvSpPr>
          <p:nvPr>
            <p:ph idx="1"/>
          </p:nvPr>
        </p:nvSpPr>
        <p:spPr>
          <a:xfrm>
            <a:off x="457200" y="1676400"/>
            <a:ext cx="8229600" cy="5181600"/>
          </a:xfrm>
        </p:spPr>
        <p:txBody>
          <a:bodyPr>
            <a:normAutofit fontScale="70000" lnSpcReduction="20000"/>
          </a:bodyPr>
          <a:lstStyle/>
          <a:p>
            <a:pPr lvl="1"/>
            <a:r>
              <a:rPr lang="en-US" b="1" dirty="0" smtClean="0"/>
              <a:t>Integration</a:t>
            </a:r>
          </a:p>
          <a:p>
            <a:pPr lvl="2"/>
            <a:r>
              <a:rPr lang="en-US" dirty="0" smtClean="0"/>
              <a:t>Maintaining communication and coordination between the individuals in the organization</a:t>
            </a:r>
          </a:p>
          <a:p>
            <a:pPr lvl="2"/>
            <a:r>
              <a:rPr lang="en-US" dirty="0" smtClean="0"/>
              <a:t>Develop a effective communication system, program for better integration </a:t>
            </a:r>
          </a:p>
          <a:p>
            <a:pPr lvl="2"/>
            <a:r>
              <a:rPr lang="en-US" dirty="0" smtClean="0"/>
              <a:t>Harmony between employees and employers, trade unions</a:t>
            </a:r>
          </a:p>
          <a:p>
            <a:pPr lvl="1"/>
            <a:r>
              <a:rPr lang="en-US" b="1" dirty="0" smtClean="0"/>
              <a:t>Maintenance</a:t>
            </a:r>
          </a:p>
          <a:p>
            <a:pPr lvl="2"/>
            <a:r>
              <a:rPr lang="en-US" dirty="0" smtClean="0"/>
              <a:t>Providing training and education is not sufficient, employees must be provided with good and favorable working conditions</a:t>
            </a:r>
          </a:p>
          <a:p>
            <a:pPr lvl="2"/>
            <a:r>
              <a:rPr lang="en-US" dirty="0" smtClean="0"/>
              <a:t>Personnel Managers should take measure for the health, safety and comfort of the work force</a:t>
            </a:r>
          </a:p>
          <a:p>
            <a:pPr lvl="2"/>
            <a:r>
              <a:rPr lang="en-US" dirty="0" smtClean="0"/>
              <a:t>Provision of a healthy cafeteria, clean rest rooms, counseling, insurances, recreational facilities, coffee/tea, benefits for employee’s family</a:t>
            </a:r>
          </a:p>
          <a:p>
            <a:pPr lvl="1"/>
            <a:r>
              <a:rPr lang="en-US" b="1" dirty="0" smtClean="0"/>
              <a:t>Motivation</a:t>
            </a:r>
          </a:p>
          <a:p>
            <a:pPr lvl="2"/>
            <a:r>
              <a:rPr lang="en-US" dirty="0" smtClean="0"/>
              <a:t>Personnel Managers should work with other departments to develop a system that helps to motivate employees to contribute as much as they can</a:t>
            </a:r>
          </a:p>
          <a:p>
            <a:pPr lvl="2"/>
            <a:r>
              <a:rPr lang="en-US" dirty="0" smtClean="0"/>
              <a:t>Various monetary as well as non monetary benefits and incentives can be introduced</a:t>
            </a:r>
          </a:p>
          <a:p>
            <a:pPr lvl="2"/>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Personnel Policy</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Also called as Employee Handbooks</a:t>
            </a:r>
          </a:p>
          <a:p>
            <a:r>
              <a:rPr lang="en-US" dirty="0" smtClean="0"/>
              <a:t>A statement/document that explains what the employer expects from its employees, and what an employee may expect from the employer</a:t>
            </a:r>
          </a:p>
          <a:p>
            <a:r>
              <a:rPr lang="en-US" dirty="0" smtClean="0"/>
              <a:t>Policies must be distributed to each employee at the hiring and placement, and should be reviewed and discussed during employee orientation and training sessions by the Personnel Manager</a:t>
            </a:r>
          </a:p>
          <a:p>
            <a:r>
              <a:rPr lang="en-US" dirty="0" smtClean="0"/>
              <a:t>Personnel Policies often begin with a welcome statements, a brief history of the organization, company’s values, morale and objectives, and a description of it organization structure</a:t>
            </a:r>
          </a:p>
          <a:p>
            <a:r>
              <a:rPr lang="en-US" dirty="0" smtClean="0"/>
              <a:t>Policies should also include comprehensive information about workplace rules and regulations that includes hours of work, attendance, pay, benefits, supervision, disciplines, attire </a:t>
            </a:r>
          </a:p>
          <a:p>
            <a:r>
              <a:rPr lang="en-US" dirty="0" smtClean="0"/>
              <a:t>Should also discuss sensitive legal issues like employee safety regulations, workforce harassment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19200"/>
          </a:xfrm>
        </p:spPr>
        <p:txBody>
          <a:bodyPr>
            <a:normAutofit fontScale="90000"/>
          </a:bodyPr>
          <a:lstStyle/>
          <a:p>
            <a:r>
              <a:rPr lang="en-US" sz="3600" dirty="0" smtClean="0"/>
              <a:t>Different policies/terms included in a Personnel Policy/Employee Handbook</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Welcome speech/and general address by the top level manager</a:t>
            </a:r>
          </a:p>
          <a:p>
            <a:r>
              <a:rPr lang="en-US" dirty="0" smtClean="0"/>
              <a:t>Brief introduction of an organization, its values, morals and goals and objectives</a:t>
            </a:r>
          </a:p>
          <a:p>
            <a:r>
              <a:rPr lang="en-US" dirty="0" smtClean="0"/>
              <a:t>Organization Structure</a:t>
            </a:r>
          </a:p>
          <a:p>
            <a:r>
              <a:rPr lang="en-US" dirty="0" smtClean="0"/>
              <a:t>Organizational rules and regulations, Hiring policy, Dismissal policy, lay offs, disciplines, proper attires, probationary periods</a:t>
            </a:r>
          </a:p>
          <a:p>
            <a:r>
              <a:rPr lang="en-US" dirty="0" smtClean="0"/>
              <a:t>Hours of work, rest periods, attendance, leaves, sick leaves, holidays, paid leaves, vacations and allowances</a:t>
            </a:r>
          </a:p>
          <a:p>
            <a:r>
              <a:rPr lang="en-US" dirty="0" smtClean="0"/>
              <a:t>Pay structures, benefits, incentives and bonuses, insurance plans, dental plans, family benefits, educational assistance programs, pensions, disability acts, health plan</a:t>
            </a:r>
          </a:p>
          <a:p>
            <a:r>
              <a:rPr lang="en-US" dirty="0" smtClean="0"/>
              <a:t>Employee assistance programs, counseling, therapy, relocation assistance, Unions</a:t>
            </a:r>
          </a:p>
          <a:p>
            <a:r>
              <a:rPr lang="en-US" dirty="0" smtClean="0"/>
              <a:t>Legal policies involving, harassments policy, work related accidents, disabilities, security, disciplinary policy, conflicts, administrative dismissals</a:t>
            </a:r>
          </a:p>
          <a:p>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Manpower Planning</a:t>
            </a:r>
            <a:endParaRPr lang="en-US" dirty="0"/>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r>
              <a:rPr lang="en-US" dirty="0" smtClean="0"/>
              <a:t>The term manpower relates to the actual people working in an organization and can be defines as the sum total of the skills, talents, knowledge, qualifications, creativity, ability and the values of the workforce of an organization</a:t>
            </a:r>
          </a:p>
          <a:p>
            <a:r>
              <a:rPr lang="en-US" dirty="0" smtClean="0"/>
              <a:t>Manpower planning/human resource planning is a function of a Personnel Management that puts right number of individuals, right kind of individuals, at right place, right time, doing the right job they are suitable for</a:t>
            </a:r>
          </a:p>
          <a:p>
            <a:r>
              <a:rPr lang="en-US" dirty="0" smtClean="0"/>
              <a:t>Manpower planning procedure:</a:t>
            </a:r>
          </a:p>
          <a:p>
            <a:pPr lvl="1"/>
            <a:r>
              <a:rPr lang="en-US" dirty="0" smtClean="0"/>
              <a:t>Analyzing the current manpower inventory</a:t>
            </a:r>
          </a:p>
          <a:p>
            <a:pPr lvl="2"/>
            <a:r>
              <a:rPr lang="en-US" dirty="0" smtClean="0"/>
              <a:t>How many individuals are already working in an organization, in different departments</a:t>
            </a:r>
          </a:p>
          <a:p>
            <a:pPr lvl="1"/>
            <a:r>
              <a:rPr lang="en-US" dirty="0" smtClean="0"/>
              <a:t>Making future manpower forecasts</a:t>
            </a:r>
          </a:p>
          <a:p>
            <a:pPr lvl="2"/>
            <a:r>
              <a:rPr lang="en-US" dirty="0" smtClean="0"/>
              <a:t>Analyzing the need of the manpower in future, depending upon the work loads in the current employees, future prospects of the organization, budget and planning analysis, needs of the experts</a:t>
            </a:r>
          </a:p>
          <a:p>
            <a:pPr lvl="1"/>
            <a:r>
              <a:rPr lang="en-US" dirty="0" smtClean="0"/>
              <a:t>Developing employment </a:t>
            </a:r>
            <a:r>
              <a:rPr lang="en-US" dirty="0" err="1" smtClean="0"/>
              <a:t>programmes</a:t>
            </a:r>
            <a:endParaRPr lang="en-US" dirty="0" smtClean="0"/>
          </a:p>
          <a:p>
            <a:pPr lvl="2"/>
            <a:r>
              <a:rPr lang="en-US" dirty="0" smtClean="0"/>
              <a:t>Once the forecasts are complete, the employment programs can be framed and developed accordingly, includes recruitment, hiring and selections, and placements</a:t>
            </a:r>
          </a:p>
          <a:p>
            <a:pPr lvl="1"/>
            <a:r>
              <a:rPr lang="en-US" dirty="0" smtClean="0"/>
              <a:t>Design training </a:t>
            </a:r>
            <a:r>
              <a:rPr lang="en-US" dirty="0" err="1" smtClean="0"/>
              <a:t>programmes</a:t>
            </a:r>
            <a:endParaRPr lang="en-US" dirty="0" smtClean="0"/>
          </a:p>
          <a:p>
            <a:pPr lvl="2"/>
            <a:r>
              <a:rPr lang="en-US" dirty="0" smtClean="0"/>
              <a:t>Training and development plans for the new hires , improvement in technology</a:t>
            </a:r>
          </a:p>
          <a:p>
            <a:pPr lvl="2"/>
            <a:r>
              <a:rPr lang="en-US" dirty="0" smtClean="0"/>
              <a:t>To improve skills, capabilities </a:t>
            </a:r>
            <a:r>
              <a:rPr lang="en-US" smtClean="0"/>
              <a:t>and knowledge</a:t>
            </a:r>
            <a:endParaRPr lang="en-US" dirty="0" smtClean="0"/>
          </a:p>
          <a:p>
            <a:pPr lvl="3">
              <a:buNone/>
            </a:pPr>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Importance of Manpower Planning</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Higher Productivity</a:t>
            </a:r>
          </a:p>
          <a:p>
            <a:pPr lvl="1"/>
            <a:r>
              <a:rPr lang="en-US" dirty="0" smtClean="0"/>
              <a:t>Productivity of an organization increases when resources are utilized in best possible manner</a:t>
            </a:r>
          </a:p>
          <a:p>
            <a:pPr lvl="1"/>
            <a:r>
              <a:rPr lang="en-US" dirty="0" smtClean="0"/>
              <a:t>Ensures sufficient information regarding skills and qualification of all employees, increases efficiency</a:t>
            </a:r>
          </a:p>
          <a:p>
            <a:r>
              <a:rPr lang="en-US" dirty="0" smtClean="0"/>
              <a:t>Necessary to analyze if an organization has the required number of manpower needed, no overloads no deficiency</a:t>
            </a:r>
          </a:p>
          <a:p>
            <a:r>
              <a:rPr lang="en-US" dirty="0" smtClean="0"/>
              <a:t>Same way can help reduce excess labors or staffs</a:t>
            </a:r>
            <a:r>
              <a:rPr lang="en-US" smtClean="0"/>
              <a:t>, help reduce </a:t>
            </a:r>
            <a:r>
              <a:rPr lang="en-US" dirty="0" smtClean="0"/>
              <a:t>operating costs</a:t>
            </a:r>
          </a:p>
          <a:p>
            <a:r>
              <a:rPr lang="en-US" dirty="0" smtClean="0"/>
              <a:t>To attract prospective employees, new talents and skills</a:t>
            </a:r>
          </a:p>
          <a:p>
            <a:r>
              <a:rPr lang="en-US" dirty="0" smtClean="0"/>
              <a:t>Motivation: motivation educational and training </a:t>
            </a:r>
            <a:r>
              <a:rPr lang="en-US" dirty="0" err="1" smtClean="0"/>
              <a:t>programmes</a:t>
            </a:r>
            <a:r>
              <a:rPr lang="en-US" dirty="0" smtClean="0"/>
              <a:t>, incentive and benefit plans </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750</TotalTime>
  <Words>3906</Words>
  <Application>Microsoft Office PowerPoint</Application>
  <PresentationFormat>On-screen Show (4:3)</PresentationFormat>
  <Paragraphs>304</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Module</vt:lpstr>
      <vt:lpstr>Chapter 2 </vt:lpstr>
      <vt:lpstr>Personnel Management</vt:lpstr>
      <vt:lpstr>3 Aspects of Personnel Management</vt:lpstr>
      <vt:lpstr>Functions of Personnel Management</vt:lpstr>
      <vt:lpstr>Slide 5</vt:lpstr>
      <vt:lpstr>Personnel Policy</vt:lpstr>
      <vt:lpstr>Different policies/terms included in a Personnel Policy/Employee Handbook </vt:lpstr>
      <vt:lpstr>Manpower Planning</vt:lpstr>
      <vt:lpstr>Importance of Manpower Planning</vt:lpstr>
      <vt:lpstr>Job Analysis</vt:lpstr>
      <vt:lpstr>Terms related to Job Analysis</vt:lpstr>
      <vt:lpstr>Job Analysis Process</vt:lpstr>
      <vt:lpstr>Job Description</vt:lpstr>
      <vt:lpstr>Points to be included in job description</vt:lpstr>
      <vt:lpstr>Recruitment and selection of Manpower</vt:lpstr>
      <vt:lpstr>Steps of hiring or selecting Staff</vt:lpstr>
      <vt:lpstr>Steps of hiring or selecting Staff</vt:lpstr>
      <vt:lpstr>Training and Development of Manpower</vt:lpstr>
      <vt:lpstr>Methods of Training</vt:lpstr>
      <vt:lpstr>Wage and Salary Structures</vt:lpstr>
      <vt:lpstr>Wage/Salary Structure</vt:lpstr>
      <vt:lpstr>Factors of Wage/Salary Structure</vt:lpstr>
      <vt:lpstr>Factors of Wage/Salary Structure</vt:lpstr>
      <vt:lpstr>Incentives</vt:lpstr>
      <vt:lpstr>Slide 25</vt:lpstr>
      <vt:lpstr>Performance Appraisals/Merit Rating</vt:lpstr>
      <vt:lpstr>Importance of Performance Appraisal</vt:lpstr>
      <vt:lpstr>Method of Performance Appraisal</vt:lpstr>
      <vt:lpstr>Traditional Method</vt:lpstr>
      <vt:lpstr>Modern Method </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Anul</dc:creator>
  <cp:lastModifiedBy>Anul</cp:lastModifiedBy>
  <cp:revision>105</cp:revision>
  <dcterms:created xsi:type="dcterms:W3CDTF">2011-12-18T05:06:32Z</dcterms:created>
  <dcterms:modified xsi:type="dcterms:W3CDTF">2014-10-26T05:19:47Z</dcterms:modified>
</cp:coreProperties>
</file>