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9" r:id="rId10"/>
    <p:sldId id="263" r:id="rId11"/>
    <p:sldId id="271" r:id="rId12"/>
    <p:sldId id="264" r:id="rId13"/>
    <p:sldId id="265" r:id="rId14"/>
    <p:sldId id="266" r:id="rId15"/>
    <p:sldId id="267" r:id="rId16"/>
    <p:sldId id="272" r:id="rId17"/>
    <p:sldId id="268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6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53ABA-BC9A-46B9-9A09-6F059382B3E7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17192-963C-4C0F-B97A-59C631285C4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733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CFBF97A-E4EB-4C77-9705-10C9288B84D6}" type="datetimeFigureOut">
              <a:rPr lang="en-US" smtClean="0"/>
              <a:pPr/>
              <a:t>2/14/17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FB0D1BA-0289-4250-B2D7-47EAA7D9B2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5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Management Information System</a:t>
            </a:r>
            <a:endParaRPr lang="en-US" sz="4000" dirty="0"/>
          </a:p>
        </p:txBody>
      </p:sp>
    </p:spTree>
  </p:cSld>
  <p:clrMapOvr>
    <a:masterClrMapping/>
  </p:clrMapOvr>
  <p:transition xmlns:p14="http://schemas.microsoft.com/office/powerpoint/2010/main">
    <p:diamond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and 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MIS today is a computer based system</a:t>
            </a:r>
          </a:p>
          <a:p>
            <a:pPr lvl="0"/>
            <a:r>
              <a:rPr lang="en-US" dirty="0" smtClean="0"/>
              <a:t>Computer provide accurate timely and relevant useful information to managers</a:t>
            </a:r>
          </a:p>
          <a:p>
            <a:pPr lvl="0"/>
            <a:r>
              <a:rPr lang="en-US" dirty="0" smtClean="0"/>
              <a:t>Computer converts raw data into meaningful information as required format quickly</a:t>
            </a:r>
          </a:p>
          <a:p>
            <a:pPr lvl="0"/>
            <a:r>
              <a:rPr lang="en-US" dirty="0" smtClean="0"/>
              <a:t>Before the advent of computers, MIS suffered from several problems:</a:t>
            </a:r>
          </a:p>
          <a:p>
            <a:pPr lvl="1"/>
            <a:r>
              <a:rPr lang="en-US" dirty="0" smtClean="0"/>
              <a:t>Information arrived too late to be of much value for decision making</a:t>
            </a:r>
          </a:p>
          <a:p>
            <a:pPr lvl="1"/>
            <a:r>
              <a:rPr lang="en-US" dirty="0" smtClean="0"/>
              <a:t>Information was not as complete as needed</a:t>
            </a:r>
          </a:p>
          <a:p>
            <a:pPr lvl="1"/>
            <a:r>
              <a:rPr lang="en-US" dirty="0" smtClean="0"/>
              <a:t>Information cost more than it’s worth</a:t>
            </a:r>
          </a:p>
          <a:p>
            <a:pPr lvl="1"/>
            <a:r>
              <a:rPr lang="en-US" dirty="0" smtClean="0"/>
              <a:t>Information lacked a clear focus</a:t>
            </a:r>
          </a:p>
          <a:p>
            <a:pPr lvl="1"/>
            <a:r>
              <a:rPr lang="en-US" dirty="0" smtClean="0"/>
              <a:t>Information was not relevant to particular decision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 smtClean="0"/>
              <a:t>Computer is a major factor in helping managers to obtain meaningful information or reliable data for appropriate </a:t>
            </a:r>
            <a:r>
              <a:rPr lang="en-US" smtClean="0"/>
              <a:t>decision</a:t>
            </a:r>
            <a:r>
              <a:rPr lang="en-US" smtClean="0"/>
              <a:t>.</a:t>
            </a:r>
          </a:p>
          <a:p>
            <a:pPr lvl="0"/>
            <a:r>
              <a:rPr lang="en-US" smtClean="0"/>
              <a:t> </a:t>
            </a:r>
            <a:r>
              <a:rPr lang="en-US" b="1" dirty="0" smtClean="0"/>
              <a:t>Quick </a:t>
            </a:r>
            <a:r>
              <a:rPr lang="en-US" b="1" dirty="0" smtClean="0"/>
              <a:t>response systems</a:t>
            </a:r>
            <a:r>
              <a:rPr lang="en-US" dirty="0" smtClean="0"/>
              <a:t> emphasize the timeliness of the information or reliable data for appropriate decision</a:t>
            </a:r>
          </a:p>
          <a:p>
            <a:pPr lvl="1"/>
            <a:r>
              <a:rPr lang="en-US" dirty="0" smtClean="0"/>
              <a:t>Online Processing: Manager interact directly with computer or central processing unit</a:t>
            </a:r>
          </a:p>
          <a:p>
            <a:pPr lvl="1"/>
            <a:r>
              <a:rPr lang="en-US" dirty="0" smtClean="0"/>
              <a:t>Real time Processing: Information system work simultaneously with an ongoing organizational activities</a:t>
            </a:r>
          </a:p>
          <a:p>
            <a:pPr lvl="1"/>
            <a:r>
              <a:rPr lang="en-US" dirty="0" smtClean="0"/>
              <a:t>Time Sharing: Many information handled at short time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b="1" dirty="0" smtClean="0"/>
              <a:t>Database</a:t>
            </a:r>
            <a:endParaRPr lang="en-US" dirty="0" smtClean="0"/>
          </a:p>
          <a:p>
            <a:pPr lvl="0"/>
            <a:r>
              <a:rPr lang="en-US" dirty="0" smtClean="0"/>
              <a:t>Database is a collection of data and use it for different purpose</a:t>
            </a:r>
          </a:p>
          <a:p>
            <a:pPr lvl="0"/>
            <a:r>
              <a:rPr lang="en-US" dirty="0" smtClean="0"/>
              <a:t>Collection of data organized to serve many applications effectively at the same time by storing and managing data so that they appear to be in one location</a:t>
            </a:r>
          </a:p>
          <a:p>
            <a:pPr lvl="0"/>
            <a:r>
              <a:rPr lang="en-US" dirty="0" smtClean="0"/>
              <a:t>Personal database contains data collection processed and managed by an individual </a:t>
            </a:r>
          </a:p>
          <a:p>
            <a:pPr lvl="0"/>
            <a:r>
              <a:rPr lang="en-US" dirty="0" smtClean="0"/>
              <a:t>Corporate database is a large complex structure and important for managers who want to use this data</a:t>
            </a:r>
          </a:p>
          <a:p>
            <a:pPr lvl="0"/>
            <a:r>
              <a:rPr lang="en-US" b="1" dirty="0" smtClean="0"/>
              <a:t>Database Management System  </a:t>
            </a:r>
            <a:r>
              <a:rPr lang="en-US" dirty="0" smtClean="0"/>
              <a:t>is special software to create and maintain a database and enable individual business application to extract the data they need without having to create separate files or data definition in their computer programs</a:t>
            </a:r>
          </a:p>
          <a:p>
            <a:pPr lvl="0"/>
            <a:r>
              <a:rPr lang="en-US" b="1" dirty="0" smtClean="0"/>
              <a:t>Database is a set of following components</a:t>
            </a:r>
            <a:endParaRPr lang="en-US" dirty="0" smtClean="0"/>
          </a:p>
          <a:p>
            <a:pPr lvl="1"/>
            <a:r>
              <a:rPr lang="en-US" dirty="0" smtClean="0"/>
              <a:t>Description of data(data dictionary)</a:t>
            </a:r>
          </a:p>
          <a:p>
            <a:pPr lvl="1"/>
            <a:r>
              <a:rPr lang="en-US" dirty="0" smtClean="0"/>
              <a:t>Set of relation and link parts of database (database architecture)</a:t>
            </a:r>
          </a:p>
          <a:p>
            <a:pPr lvl="1"/>
            <a:r>
              <a:rPr lang="en-US" dirty="0" smtClean="0"/>
              <a:t>Set of objective or events that can be described by data</a:t>
            </a:r>
          </a:p>
          <a:p>
            <a:r>
              <a:rPr lang="en-US" dirty="0" smtClean="0"/>
              <a:t>Set of rules determining how objects described by database can be manipulated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Networking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 lvl="0"/>
            <a:r>
              <a:rPr lang="en-US" dirty="0" smtClean="0"/>
              <a:t>Different components of the telecommunications network can be communicated with each other </a:t>
            </a:r>
          </a:p>
          <a:p>
            <a:pPr lvl="0"/>
            <a:r>
              <a:rPr lang="en-US" dirty="0" smtClean="0"/>
              <a:t>Data are transmitted throughout a telecommunication network</a:t>
            </a:r>
          </a:p>
          <a:p>
            <a:pPr lvl="0"/>
            <a:r>
              <a:rPr lang="en-US" dirty="0" smtClean="0"/>
              <a:t>In order to play in the interconnect world, companies must integrate and develop the IS architecture</a:t>
            </a:r>
          </a:p>
          <a:p>
            <a:pPr lvl="0"/>
            <a:r>
              <a:rPr lang="en-US" dirty="0" smtClean="0"/>
              <a:t>Integrated data store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Classification of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system Model</a:t>
            </a:r>
          </a:p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3429000" y="2971800"/>
            <a:ext cx="19050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 Professional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66800" y="2819400"/>
            <a:ext cx="15240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Management Users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800" y="3886200"/>
            <a:ext cx="15240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Sources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53200" y="3581400"/>
            <a:ext cx="1371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Other User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505200" y="4343400"/>
            <a:ext cx="18288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Programming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505200" y="5105400"/>
            <a:ext cx="18288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Processing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505200" y="5791200"/>
            <a:ext cx="18288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1143000" y="4953000"/>
            <a:ext cx="14478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6553200" y="4953000"/>
            <a:ext cx="14478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End User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743200" y="32766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743200" y="53340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62600" y="53340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7010400" y="4572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>
            <a:off x="4305300" y="40767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4306094" y="49141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410200" y="6019800"/>
            <a:ext cx="1752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905000" y="6019800"/>
            <a:ext cx="1600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12" idx="4"/>
          </p:cNvCxnSpPr>
          <p:nvPr/>
        </p:nvCxnSpPr>
        <p:spPr>
          <a:xfrm rot="16200000" flipV="1">
            <a:off x="1733550" y="5848350"/>
            <a:ext cx="3048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13" idx="4"/>
          </p:cNvCxnSpPr>
          <p:nvPr/>
        </p:nvCxnSpPr>
        <p:spPr>
          <a:xfrm rot="5400000">
            <a:off x="7067550" y="5810250"/>
            <a:ext cx="304800" cy="114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>
            <a:off x="1677194" y="47236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Information support for functional areas of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Information system for Planning Process</a:t>
            </a:r>
          </a:p>
          <a:p>
            <a:pPr lvl="1"/>
            <a:r>
              <a:rPr lang="en-US" dirty="0" smtClean="0"/>
              <a:t>Planning is concern with the future consequences of actions that are undertaken today</a:t>
            </a:r>
          </a:p>
          <a:p>
            <a:pPr lvl="1"/>
            <a:r>
              <a:rPr lang="en-US" dirty="0" smtClean="0"/>
              <a:t>Planning is </a:t>
            </a:r>
          </a:p>
          <a:p>
            <a:pPr lvl="2"/>
            <a:r>
              <a:rPr lang="en-US" dirty="0" smtClean="0"/>
              <a:t>Where are we?</a:t>
            </a:r>
          </a:p>
          <a:p>
            <a:pPr lvl="2"/>
            <a:r>
              <a:rPr lang="en-US" dirty="0" smtClean="0"/>
              <a:t>Where do we want to go?</a:t>
            </a:r>
          </a:p>
          <a:p>
            <a:pPr lvl="2"/>
            <a:r>
              <a:rPr lang="en-US" dirty="0" smtClean="0"/>
              <a:t>How do we get there?</a:t>
            </a:r>
          </a:p>
          <a:p>
            <a:pPr lvl="2"/>
            <a:r>
              <a:rPr lang="en-US" dirty="0" smtClean="0"/>
              <a:t>When will it be done?</a:t>
            </a:r>
          </a:p>
          <a:p>
            <a:pPr lvl="2"/>
            <a:r>
              <a:rPr lang="en-US" dirty="0" smtClean="0"/>
              <a:t>Who will do it?</a:t>
            </a:r>
          </a:p>
          <a:p>
            <a:pPr lvl="2"/>
            <a:r>
              <a:rPr lang="en-US" dirty="0" smtClean="0"/>
              <a:t>How much will it cost?</a:t>
            </a:r>
          </a:p>
          <a:p>
            <a:pPr lvl="1"/>
            <a:r>
              <a:rPr lang="en-US" dirty="0" smtClean="0"/>
              <a:t>Planning is long term perspective</a:t>
            </a:r>
          </a:p>
          <a:p>
            <a:pPr lvl="1"/>
            <a:r>
              <a:rPr lang="en-US" dirty="0" smtClean="0"/>
              <a:t>Forecasting future </a:t>
            </a:r>
            <a:r>
              <a:rPr lang="en-US" dirty="0" err="1" smtClean="0"/>
              <a:t>programme</a:t>
            </a:r>
            <a:endParaRPr lang="en-US" dirty="0" smtClean="0"/>
          </a:p>
          <a:p>
            <a:pPr lvl="1"/>
            <a:r>
              <a:rPr lang="en-US" dirty="0" smtClean="0"/>
              <a:t>Fully utilizing resources</a:t>
            </a:r>
          </a:p>
          <a:p>
            <a:pPr lvl="1"/>
            <a:r>
              <a:rPr lang="en-US" dirty="0" smtClean="0"/>
              <a:t>Information system support to planner for long range influencing plan</a:t>
            </a:r>
          </a:p>
          <a:p>
            <a:pPr lvl="1"/>
            <a:r>
              <a:rPr lang="en-US" dirty="0" smtClean="0"/>
              <a:t>MIS should help managers to accurately forecast demand for timely production of their product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Information system for Decision Making Process</a:t>
            </a:r>
          </a:p>
          <a:p>
            <a:pPr lvl="1"/>
            <a:r>
              <a:rPr lang="en-US" dirty="0" smtClean="0"/>
              <a:t>MIS is a technique that provide managers with useful information to assist in the decision making process</a:t>
            </a:r>
          </a:p>
          <a:p>
            <a:pPr lvl="1"/>
            <a:r>
              <a:rPr lang="en-US" dirty="0" smtClean="0"/>
              <a:t>Decision making is choosing best alternative</a:t>
            </a:r>
          </a:p>
          <a:p>
            <a:pPr lvl="1"/>
            <a:r>
              <a:rPr lang="en-US" dirty="0" smtClean="0"/>
              <a:t>More information help to choose best alternative</a:t>
            </a:r>
          </a:p>
          <a:p>
            <a:pPr lvl="1"/>
            <a:r>
              <a:rPr lang="en-US" dirty="0" smtClean="0"/>
              <a:t>Strategic level: decision are characterized</a:t>
            </a:r>
          </a:p>
          <a:p>
            <a:pPr lvl="2"/>
            <a:r>
              <a:rPr lang="en-US" dirty="0" smtClean="0"/>
              <a:t>Future Oriented</a:t>
            </a:r>
          </a:p>
          <a:p>
            <a:pPr lvl="2"/>
            <a:r>
              <a:rPr lang="en-US" dirty="0" smtClean="0"/>
              <a:t>Long range plan</a:t>
            </a:r>
          </a:p>
          <a:p>
            <a:pPr lvl="1"/>
            <a:r>
              <a:rPr lang="en-US" dirty="0" smtClean="0"/>
              <a:t>Tactical Level: decision making relates to</a:t>
            </a:r>
          </a:p>
          <a:p>
            <a:pPr lvl="2"/>
            <a:r>
              <a:rPr lang="en-US" dirty="0" smtClean="0"/>
              <a:t>Short term activities</a:t>
            </a:r>
          </a:p>
          <a:p>
            <a:pPr lvl="2"/>
            <a:r>
              <a:rPr lang="en-US" dirty="0" smtClean="0"/>
              <a:t>Formulation of budget, funds flow, personnel problem, product improvement</a:t>
            </a:r>
          </a:p>
          <a:p>
            <a:pPr lvl="1"/>
            <a:r>
              <a:rPr lang="en-US" dirty="0" smtClean="0"/>
              <a:t>Operational Level: </a:t>
            </a:r>
          </a:p>
          <a:p>
            <a:pPr lvl="2"/>
            <a:r>
              <a:rPr lang="en-US" dirty="0" smtClean="0"/>
              <a:t>Inventory, scheduling, allocating workers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 </a:t>
            </a:r>
            <a:r>
              <a:rPr lang="en-US" dirty="0" err="1" smtClean="0"/>
              <a:t>Architechture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Information architecture focuses on organizing, structuring and labeling content in an effective and sustainable way</a:t>
            </a:r>
          </a:p>
          <a:p>
            <a:r>
              <a:rPr lang="en-US" sz="2400" dirty="0" smtClean="0"/>
              <a:t>The goal is to help users find information and complete tasks</a:t>
            </a:r>
          </a:p>
          <a:p>
            <a:endParaRPr lang="en-US" dirty="0"/>
          </a:p>
        </p:txBody>
      </p:sp>
      <p:sp>
        <p:nvSpPr>
          <p:cNvPr id="4" name="Isosceles Triangle 3"/>
          <p:cNvSpPr/>
          <p:nvPr/>
        </p:nvSpPr>
        <p:spPr>
          <a:xfrm>
            <a:off x="1905000" y="3352800"/>
            <a:ext cx="4343400" cy="274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3429000" y="4191000"/>
            <a:ext cx="1371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495800" y="4876800"/>
            <a:ext cx="9144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352800" y="4191000"/>
            <a:ext cx="1447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352800" y="4343400"/>
            <a:ext cx="15240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/>
        </p:nvSpPr>
        <p:spPr>
          <a:xfrm rot="17962569">
            <a:off x="3457215" y="3850275"/>
            <a:ext cx="1063354" cy="1062448"/>
          </a:xfrm>
          <a:prstGeom prst="triangle">
            <a:avLst>
              <a:gd name="adj" fmla="val 421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17700819">
            <a:off x="2827469" y="4672971"/>
            <a:ext cx="1112875" cy="12914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 rot="17826388">
            <a:off x="4147448" y="4775575"/>
            <a:ext cx="1136728" cy="111089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943600" y="3505200"/>
            <a:ext cx="2667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Strategic Applications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Tactical Applications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Operational Applications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 algn="ctr">
              <a:buNone/>
            </a:pPr>
            <a:endParaRPr lang="en-US" sz="8800" smtClean="0"/>
          </a:p>
          <a:p>
            <a:pPr marL="118872" indent="0" algn="ctr">
              <a:buNone/>
            </a:pPr>
            <a:r>
              <a:rPr lang="en-US" sz="8800" smtClean="0"/>
              <a:t>End </a:t>
            </a:r>
            <a:r>
              <a:rPr lang="en-US" sz="8800" dirty="0" smtClean="0"/>
              <a:t>of Course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Management Information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Use of Computing and Communication technology</a:t>
            </a:r>
          </a:p>
          <a:p>
            <a:r>
              <a:rPr lang="en-US" sz="2400" dirty="0" smtClean="0"/>
              <a:t>Study of how individuals, groups and organization evaluates, designs, implement, manage and utilize systems to generate information to improve efficiency and decision making</a:t>
            </a:r>
          </a:p>
          <a:p>
            <a:r>
              <a:rPr lang="en-US" sz="2400" dirty="0" smtClean="0"/>
              <a:t>MIS can collect, analyze  and organize information from both internal and external sources so that managers can use it to make decisions</a:t>
            </a:r>
          </a:p>
          <a:p>
            <a:r>
              <a:rPr lang="en-US" sz="2400" dirty="0" smtClean="0"/>
              <a:t>All organizations have some sort of system, either simple or sophisticated for getting the information they need</a:t>
            </a:r>
          </a:p>
          <a:p>
            <a:r>
              <a:rPr lang="en-US" sz="2400" dirty="0" smtClean="0"/>
              <a:t>A good MIS gives managers information on past and present activities and help make projections about future activities</a:t>
            </a:r>
          </a:p>
          <a:p>
            <a:r>
              <a:rPr lang="en-US" sz="2400" dirty="0" smtClean="0"/>
              <a:t>Helps managers performs its functions: Planning, Organizing, Directing, Coordinating and Controlling</a:t>
            </a:r>
          </a:p>
          <a:p>
            <a:pPr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amond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68275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MIS consists of three separate concepts</a:t>
            </a:r>
          </a:p>
          <a:p>
            <a:pPr lvl="1"/>
            <a:r>
              <a:rPr lang="en-US" sz="1800" dirty="0" smtClean="0"/>
              <a:t>Management</a:t>
            </a:r>
          </a:p>
          <a:p>
            <a:pPr lvl="1"/>
            <a:r>
              <a:rPr lang="en-US" sz="1800" dirty="0" smtClean="0"/>
              <a:t>Information</a:t>
            </a:r>
          </a:p>
          <a:p>
            <a:pPr lvl="1"/>
            <a:r>
              <a:rPr lang="en-US" sz="1800" dirty="0" smtClean="0"/>
              <a:t>System</a:t>
            </a:r>
          </a:p>
          <a:p>
            <a:r>
              <a:rPr lang="en-US" sz="1800" dirty="0" smtClean="0"/>
              <a:t>Information</a:t>
            </a:r>
          </a:p>
          <a:p>
            <a:pPr lvl="1"/>
            <a:r>
              <a:rPr lang="en-US" sz="1800" dirty="0" smtClean="0"/>
              <a:t>Central concept of MIS</a:t>
            </a:r>
          </a:p>
          <a:p>
            <a:pPr lvl="1"/>
            <a:r>
              <a:rPr lang="en-US" sz="1800" dirty="0" smtClean="0"/>
              <a:t>Consists of interpreted data used for making decisions</a:t>
            </a:r>
          </a:p>
          <a:p>
            <a:pPr lvl="1"/>
            <a:r>
              <a:rPr lang="en-US" sz="1800" dirty="0" smtClean="0"/>
              <a:t>Information is output obtained by processing data as input</a:t>
            </a:r>
          </a:p>
          <a:p>
            <a:r>
              <a:rPr lang="en-US" sz="1800" dirty="0" smtClean="0"/>
              <a:t>Data and Information</a:t>
            </a:r>
          </a:p>
          <a:p>
            <a:pPr lvl="1"/>
            <a:r>
              <a:rPr lang="en-US" sz="1800" dirty="0" smtClean="0"/>
              <a:t>Data refers to unanalyzed facts about an organization operations</a:t>
            </a:r>
          </a:p>
          <a:p>
            <a:pPr lvl="1"/>
            <a:r>
              <a:rPr lang="en-US" sz="1800" dirty="0" smtClean="0"/>
              <a:t>Data becomes information only when used for some sort of analysis</a:t>
            </a:r>
          </a:p>
          <a:p>
            <a:pPr lvl="1"/>
            <a:r>
              <a:rPr lang="en-US" sz="1800" dirty="0" smtClean="0"/>
              <a:t>Information is anything that is relevant and useful for managers</a:t>
            </a:r>
          </a:p>
          <a:p>
            <a:pPr lvl="1"/>
            <a:r>
              <a:rPr lang="en-US" sz="1800" dirty="0" smtClean="0"/>
              <a:t>An effective MIS helps managers convert and process data into relevant information and help in decision making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Can be compared with the heart of the body</a:t>
            </a:r>
          </a:p>
          <a:p>
            <a:r>
              <a:rPr lang="en-US" sz="2000" dirty="0" smtClean="0"/>
              <a:t>MIS is important in an Organization because in most cases, managers directly do not engage in the primary production phases </a:t>
            </a:r>
          </a:p>
          <a:p>
            <a:r>
              <a:rPr lang="en-US" sz="2000" dirty="0" smtClean="0"/>
              <a:t>They do not actually assemble, take order or deals with customers and their needs. They deal with the information provided to them</a:t>
            </a:r>
          </a:p>
          <a:p>
            <a:r>
              <a:rPr lang="en-US" sz="2000" dirty="0" smtClean="0"/>
              <a:t>Managers rely on information in their decision making, information that has been processed from data provided to them</a:t>
            </a:r>
          </a:p>
          <a:p>
            <a:r>
              <a:rPr lang="en-US" sz="2000" dirty="0" smtClean="0"/>
              <a:t>Measures Performance against Goals</a:t>
            </a:r>
          </a:p>
          <a:p>
            <a:r>
              <a:rPr lang="en-US" sz="2000" dirty="0" smtClean="0"/>
              <a:t>Production managers need information related with production costs, labor costs  or if there is a need to expand the plant due to higher demand</a:t>
            </a:r>
          </a:p>
          <a:p>
            <a:r>
              <a:rPr lang="en-US" sz="2000" dirty="0" smtClean="0"/>
              <a:t>Marketing managers need information on sales trend, market analysis, new product development</a:t>
            </a:r>
          </a:p>
          <a:p>
            <a:r>
              <a:rPr lang="en-US" sz="2000" dirty="0" smtClean="0"/>
              <a:t>Personnel mangers need information on workforce turnover, skills and knowledge level, wages, incentives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Functions of 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Data Capturing</a:t>
            </a:r>
          </a:p>
          <a:p>
            <a:pPr lvl="1"/>
            <a:r>
              <a:rPr lang="en-US" sz="1800" dirty="0" smtClean="0"/>
              <a:t>Collecting data from various internal and external sources </a:t>
            </a:r>
          </a:p>
          <a:p>
            <a:r>
              <a:rPr lang="en-US" sz="1800" dirty="0" smtClean="0"/>
              <a:t>Data Processing</a:t>
            </a:r>
          </a:p>
          <a:p>
            <a:pPr lvl="1"/>
            <a:r>
              <a:rPr lang="en-US" sz="1800" dirty="0" smtClean="0"/>
              <a:t>Collected data and processed and turned into useful information. Calculation, comparison</a:t>
            </a:r>
          </a:p>
          <a:p>
            <a:r>
              <a:rPr lang="en-US" sz="1800" dirty="0" smtClean="0"/>
              <a:t>Function of Prediction</a:t>
            </a:r>
          </a:p>
          <a:p>
            <a:pPr lvl="1"/>
            <a:r>
              <a:rPr lang="en-US" sz="1800" dirty="0" smtClean="0"/>
              <a:t>Helps predict the future situation by applying modern calculations, statistics</a:t>
            </a:r>
          </a:p>
          <a:p>
            <a:r>
              <a:rPr lang="en-US" sz="1800" dirty="0" smtClean="0"/>
              <a:t>Function of Planning</a:t>
            </a:r>
          </a:p>
          <a:p>
            <a:pPr lvl="1"/>
            <a:r>
              <a:rPr lang="en-US" sz="1400" dirty="0" smtClean="0"/>
              <a:t>Help make future planning, set targets and create goals and objectives</a:t>
            </a:r>
          </a:p>
          <a:p>
            <a:r>
              <a:rPr lang="en-US" sz="1800" dirty="0" smtClean="0"/>
              <a:t>Function of Controlling</a:t>
            </a:r>
          </a:p>
          <a:p>
            <a:pPr lvl="1"/>
            <a:r>
              <a:rPr lang="en-US" sz="1400" dirty="0" smtClean="0"/>
              <a:t>Helps decide whether a problem exists and decide what action should be taken</a:t>
            </a:r>
          </a:p>
          <a:p>
            <a:r>
              <a:rPr lang="en-US" sz="1800" dirty="0" smtClean="0"/>
              <a:t>Function of Assistance</a:t>
            </a:r>
          </a:p>
          <a:p>
            <a:pPr lvl="1"/>
            <a:r>
              <a:rPr lang="en-US" sz="1400" dirty="0" smtClean="0"/>
              <a:t>MIS is a technique that provides managers with timely accurate and useful information to assist in the decision making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MIS can be recorded as old as human history</a:t>
            </a:r>
          </a:p>
          <a:p>
            <a:pPr lvl="0"/>
            <a:r>
              <a:rPr lang="en-US" dirty="0" smtClean="0"/>
              <a:t>With revolution in industrial world, business started growing and with that the complexity increased as well</a:t>
            </a:r>
            <a:endParaRPr lang="en-US" dirty="0"/>
          </a:p>
          <a:p>
            <a:r>
              <a:rPr lang="en-US" dirty="0" smtClean="0"/>
              <a:t>Accounting system, development of computing technology, organization size, have lead to the fast growth in information system </a:t>
            </a:r>
          </a:p>
          <a:p>
            <a:r>
              <a:rPr lang="en-US" dirty="0" smtClean="0"/>
              <a:t>Before the computers, use of Punch Cards and ledger systems</a:t>
            </a:r>
          </a:p>
          <a:p>
            <a:r>
              <a:rPr lang="en-US" dirty="0" smtClean="0"/>
              <a:t>MIS is the system of generating useful information by using data</a:t>
            </a:r>
          </a:p>
          <a:p>
            <a:pPr lvl="0"/>
            <a:r>
              <a:rPr lang="en-US" dirty="0" smtClean="0"/>
              <a:t>The evolution of MIS can be attributed to following factors</a:t>
            </a:r>
          </a:p>
          <a:p>
            <a:pPr lvl="1"/>
            <a:r>
              <a:rPr lang="en-US" dirty="0" smtClean="0"/>
              <a:t>Growth of Management theory and techniques</a:t>
            </a:r>
          </a:p>
          <a:p>
            <a:pPr lvl="1"/>
            <a:r>
              <a:rPr lang="en-US" dirty="0" smtClean="0"/>
              <a:t>Change in the production and distribution method and changes in Organizational structure</a:t>
            </a:r>
          </a:p>
          <a:p>
            <a:pPr lvl="1"/>
            <a:r>
              <a:rPr lang="en-US" dirty="0" smtClean="0"/>
              <a:t>Development of Management science</a:t>
            </a:r>
          </a:p>
          <a:p>
            <a:pPr lvl="1"/>
            <a:r>
              <a:rPr lang="en-US" dirty="0" smtClean="0"/>
              <a:t>Introduction of computer into business data processing and the developments  in information technologies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Organizational Structure and 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  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1143000" y="1524000"/>
            <a:ext cx="6324600" cy="5105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124200" y="1752600"/>
            <a:ext cx="23622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Strategic Management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1981200" y="2514600"/>
            <a:ext cx="4495800" cy="457200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Policies           Plans	      Budgets	     Objectives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3048000" y="3200400"/>
            <a:ext cx="2438400" cy="4984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Revenues    Profits         Costs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819400" y="3886200"/>
            <a:ext cx="2971800" cy="533400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Tactical Management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2362200" y="4495800"/>
            <a:ext cx="3886200" cy="381000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Measurements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	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Schedules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057400" y="5105400"/>
            <a:ext cx="44958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Operational Management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auto">
          <a:xfrm rot="10800000" flipV="1">
            <a:off x="762000" y="5791200"/>
            <a:ext cx="7315200" cy="457200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Goods	      		 Service    		Performances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Managers at different level in the organization needs different kinds if information, and they usually need it at different time intervals</a:t>
            </a:r>
          </a:p>
          <a:p>
            <a:pPr lvl="0"/>
            <a:r>
              <a:rPr lang="en-US" b="1" dirty="0" smtClean="0"/>
              <a:t>Operational Management (Lower Level Management)</a:t>
            </a:r>
            <a:endParaRPr lang="en-US" dirty="0" smtClean="0"/>
          </a:p>
          <a:p>
            <a:pPr lvl="1"/>
            <a:r>
              <a:rPr lang="en-US" dirty="0" smtClean="0"/>
              <a:t>Deals with the actual production of services and goods</a:t>
            </a:r>
          </a:p>
          <a:p>
            <a:pPr lvl="1"/>
            <a:r>
              <a:rPr lang="en-US" dirty="0" smtClean="0"/>
              <a:t>They use MIS to determine what raw materials they need, to develop work schedules, and to make sure the materials and people are at right place at right time</a:t>
            </a:r>
          </a:p>
          <a:p>
            <a:pPr lvl="1"/>
            <a:r>
              <a:rPr lang="en-US" dirty="0" smtClean="0"/>
              <a:t>Because these activities are very detailed, operational management may need information on an hourly or daily basis</a:t>
            </a:r>
          </a:p>
          <a:p>
            <a:pPr lvl="1"/>
            <a:r>
              <a:rPr lang="en-US" dirty="0" smtClean="0"/>
              <a:t>The information most useful at this level centers on whether goods and services have been produced on schedule and whether it reaches the expectations of customers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b="1" dirty="0" smtClean="0"/>
              <a:t>Tactical Management (Middle Level Management)</a:t>
            </a:r>
            <a:endParaRPr lang="en-US" dirty="0" smtClean="0"/>
          </a:p>
          <a:p>
            <a:pPr lvl="1"/>
            <a:r>
              <a:rPr lang="en-US" dirty="0" smtClean="0"/>
              <a:t>Middle managers put into operation the overall plan and strategies that top level management has developed</a:t>
            </a:r>
          </a:p>
          <a:p>
            <a:pPr lvl="1"/>
            <a:r>
              <a:rPr lang="en-US" dirty="0" smtClean="0"/>
              <a:t>They use MIS to setup control procedures and to allocate resources towards organization objective</a:t>
            </a:r>
          </a:p>
          <a:p>
            <a:pPr lvl="1"/>
            <a:r>
              <a:rPr lang="en-US" dirty="0" smtClean="0"/>
              <a:t>Need information on weekly or monthly basis</a:t>
            </a:r>
          </a:p>
          <a:p>
            <a:pPr lvl="1"/>
            <a:r>
              <a:rPr lang="en-US" dirty="0" smtClean="0"/>
              <a:t>Most useful to indicate whether operational systems put into places can reach top manager’s overall objectives</a:t>
            </a:r>
          </a:p>
          <a:p>
            <a:pPr lvl="1"/>
            <a:r>
              <a:rPr lang="en-US" dirty="0" smtClean="0"/>
              <a:t>At tactical level of management, information concerns schedules, revenue measurements, profits, costs and other economical factors</a:t>
            </a:r>
          </a:p>
          <a:p>
            <a:r>
              <a:rPr lang="en-US" dirty="0" smtClean="0"/>
              <a:t> </a:t>
            </a:r>
          </a:p>
          <a:p>
            <a:pPr lvl="0"/>
            <a:r>
              <a:rPr lang="en-US" b="1" dirty="0" smtClean="0"/>
              <a:t>Strategic Management (Upper/Top Level Management)</a:t>
            </a:r>
            <a:endParaRPr lang="en-US" dirty="0" smtClean="0"/>
          </a:p>
          <a:p>
            <a:pPr lvl="1"/>
            <a:r>
              <a:rPr lang="en-US" dirty="0" smtClean="0"/>
              <a:t>Top level managers uses the MIS to set overall corporate policies and strategy to ensure organizational growth and survival</a:t>
            </a:r>
          </a:p>
          <a:p>
            <a:pPr lvl="1"/>
            <a:r>
              <a:rPr lang="en-US" dirty="0" smtClean="0"/>
              <a:t>Information generally needed on a quarterly or yearly basis</a:t>
            </a:r>
          </a:p>
          <a:p>
            <a:pPr lvl="1"/>
            <a:r>
              <a:rPr lang="en-US" dirty="0" smtClean="0"/>
              <a:t>Most useful information at strategic level deals with confirmation whether the goals and objectives of the organization are accomplished, the organization is profitable</a:t>
            </a:r>
          </a:p>
          <a:p>
            <a:pPr lvl="1"/>
            <a:r>
              <a:rPr lang="en-US" dirty="0" smtClean="0"/>
              <a:t>Information useful for the executives often come sources outside the organization such as suppliers, competitors, information services and media, hired consultants and others</a:t>
            </a:r>
          </a:p>
          <a:p>
            <a:pPr lvl="1"/>
            <a:r>
              <a:rPr lang="en-US" dirty="0" smtClean="0"/>
              <a:t>Strategic management focuses on the future and work is more creative that other level of managements and are concerned with plans. Policies, budgets and objective of organization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730</TotalTime>
  <Words>1334</Words>
  <Application>Microsoft Macintosh PowerPoint</Application>
  <PresentationFormat>On-screen Show (4:3)</PresentationFormat>
  <Paragraphs>170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Module</vt:lpstr>
      <vt:lpstr>Chapter 5 </vt:lpstr>
      <vt:lpstr>Management Information System</vt:lpstr>
      <vt:lpstr>PowerPoint Presentation</vt:lpstr>
      <vt:lpstr>Importance of MIS</vt:lpstr>
      <vt:lpstr>Functions of MIS</vt:lpstr>
      <vt:lpstr>Evolution of MIS</vt:lpstr>
      <vt:lpstr>Organizational Structure and MIS</vt:lpstr>
      <vt:lpstr>PowerPoint Presentation</vt:lpstr>
      <vt:lpstr>PowerPoint Presentation</vt:lpstr>
      <vt:lpstr>Computer and MIS</vt:lpstr>
      <vt:lpstr>PowerPoint Presentation</vt:lpstr>
      <vt:lpstr>Database Information System</vt:lpstr>
      <vt:lpstr>Networking Information System</vt:lpstr>
      <vt:lpstr>Classification of Information System</vt:lpstr>
      <vt:lpstr>Information support for functional areas of Management</vt:lpstr>
      <vt:lpstr>PowerPoint Presentation</vt:lpstr>
      <vt:lpstr>Information Architechture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creator>Anul</dc:creator>
  <cp:lastModifiedBy>Amar</cp:lastModifiedBy>
  <cp:revision>95</cp:revision>
  <dcterms:created xsi:type="dcterms:W3CDTF">2011-12-18T05:06:32Z</dcterms:created>
  <dcterms:modified xsi:type="dcterms:W3CDTF">2017-02-14T13:00:04Z</dcterms:modified>
</cp:coreProperties>
</file>