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1"/>
  </p:sldMasterIdLst>
  <p:sldIdLst>
    <p:sldId id="256" r:id="rId2"/>
    <p:sldId id="257" r:id="rId3"/>
    <p:sldId id="259" r:id="rId4"/>
    <p:sldId id="258" r:id="rId5"/>
    <p:sldId id="260" r:id="rId6"/>
    <p:sldId id="291" r:id="rId7"/>
    <p:sldId id="292" r:id="rId8"/>
    <p:sldId id="293" r:id="rId9"/>
    <p:sldId id="261" r:id="rId10"/>
    <p:sldId id="262" r:id="rId11"/>
    <p:sldId id="263" r:id="rId12"/>
    <p:sldId id="264" r:id="rId13"/>
    <p:sldId id="265" r:id="rId14"/>
    <p:sldId id="266" r:id="rId15"/>
    <p:sldId id="267" r:id="rId16"/>
    <p:sldId id="294" r:id="rId17"/>
    <p:sldId id="268" r:id="rId18"/>
    <p:sldId id="295" r:id="rId19"/>
    <p:sldId id="274" r:id="rId20"/>
    <p:sldId id="275" r:id="rId21"/>
    <p:sldId id="296" r:id="rId22"/>
    <p:sldId id="300" r:id="rId23"/>
    <p:sldId id="297" r:id="rId24"/>
    <p:sldId id="301" r:id="rId25"/>
    <p:sldId id="298" r:id="rId26"/>
    <p:sldId id="302" r:id="rId27"/>
    <p:sldId id="276" r:id="rId28"/>
    <p:sldId id="277" r:id="rId29"/>
    <p:sldId id="278" r:id="rId30"/>
    <p:sldId id="279" r:id="rId31"/>
    <p:sldId id="280" r:id="rId32"/>
    <p:sldId id="281" r:id="rId33"/>
    <p:sldId id="282" r:id="rId34"/>
    <p:sldId id="299" r:id="rId35"/>
    <p:sldId id="303" r:id="rId36"/>
    <p:sldId id="304" r:id="rId37"/>
    <p:sldId id="305" r:id="rId38"/>
    <p:sldId id="306" r:id="rId39"/>
    <p:sldId id="307"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3" d="100"/>
          <a:sy n="93" d="100"/>
        </p:scale>
        <p:origin x="-1528"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6C35C9-05C2-4198-95ED-97F9974A6754}"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US"/>
        </a:p>
      </dgm:t>
    </dgm:pt>
    <dgm:pt modelId="{40D6E41E-B882-4725-B68E-256E8C55CCE4}">
      <dgm:prSet/>
      <dgm:spPr/>
      <dgm:t>
        <a:bodyPr/>
        <a:lstStyle/>
        <a:p>
          <a:pPr rtl="0"/>
          <a:r>
            <a:rPr lang="en-US" dirty="0" smtClean="0"/>
            <a:t>Extrinsic Motivation           </a:t>
          </a:r>
          <a:endParaRPr lang="en-US" dirty="0"/>
        </a:p>
      </dgm:t>
    </dgm:pt>
    <dgm:pt modelId="{D862EFD0-D3FE-4599-86B8-ADAB995C2C14}" type="parTrans" cxnId="{84F2A5F4-831B-4882-B8AA-533783110E86}">
      <dgm:prSet/>
      <dgm:spPr/>
      <dgm:t>
        <a:bodyPr/>
        <a:lstStyle/>
        <a:p>
          <a:endParaRPr lang="en-US"/>
        </a:p>
      </dgm:t>
    </dgm:pt>
    <dgm:pt modelId="{E3EC4323-76D9-4181-8295-C7DFC7303A47}" type="sibTrans" cxnId="{84F2A5F4-831B-4882-B8AA-533783110E86}">
      <dgm:prSet/>
      <dgm:spPr/>
      <dgm:t>
        <a:bodyPr/>
        <a:lstStyle/>
        <a:p>
          <a:endParaRPr lang="en-US"/>
        </a:p>
      </dgm:t>
    </dgm:pt>
    <dgm:pt modelId="{4B4B9EB1-31A2-44E8-BAF9-CB6217B7DCAA}">
      <dgm:prSet/>
      <dgm:spPr/>
      <dgm:t>
        <a:bodyPr/>
        <a:lstStyle/>
        <a:p>
          <a:r>
            <a:rPr lang="en-US" dirty="0" smtClean="0"/>
            <a:t>Positive Motivation   </a:t>
          </a:r>
          <a:endParaRPr lang="en-US" dirty="0"/>
        </a:p>
      </dgm:t>
    </dgm:pt>
    <dgm:pt modelId="{BD9F7817-0140-4A46-B5B0-84E09F8AF69C}" type="parTrans" cxnId="{42268EDA-B755-45FF-8B5D-6D3E9CEF4020}">
      <dgm:prSet/>
      <dgm:spPr/>
      <dgm:t>
        <a:bodyPr/>
        <a:lstStyle/>
        <a:p>
          <a:endParaRPr lang="en-US"/>
        </a:p>
      </dgm:t>
    </dgm:pt>
    <dgm:pt modelId="{3F00FA4F-818C-4CDA-99EA-21646EE2C93F}" type="sibTrans" cxnId="{42268EDA-B755-45FF-8B5D-6D3E9CEF4020}">
      <dgm:prSet/>
      <dgm:spPr/>
      <dgm:t>
        <a:bodyPr/>
        <a:lstStyle/>
        <a:p>
          <a:endParaRPr lang="en-US"/>
        </a:p>
      </dgm:t>
    </dgm:pt>
    <dgm:pt modelId="{A1265727-CF60-4B82-9F69-0F0CB1EA145C}">
      <dgm:prSet/>
      <dgm:spPr/>
      <dgm:t>
        <a:bodyPr/>
        <a:lstStyle/>
        <a:p>
          <a:r>
            <a:rPr lang="en-US" dirty="0" smtClean="0"/>
            <a:t>Negative Motivation</a:t>
          </a:r>
          <a:endParaRPr lang="en-US" dirty="0"/>
        </a:p>
      </dgm:t>
    </dgm:pt>
    <dgm:pt modelId="{D0F27A53-3137-43A8-96E3-381D6617E327}" type="parTrans" cxnId="{D41445AC-EEDC-45CF-A11B-760AC757A8DE}">
      <dgm:prSet/>
      <dgm:spPr/>
      <dgm:t>
        <a:bodyPr/>
        <a:lstStyle/>
        <a:p>
          <a:endParaRPr lang="en-US"/>
        </a:p>
      </dgm:t>
    </dgm:pt>
    <dgm:pt modelId="{3ABFFD8E-39E5-407D-9681-173112B6A6BF}" type="sibTrans" cxnId="{D41445AC-EEDC-45CF-A11B-760AC757A8DE}">
      <dgm:prSet/>
      <dgm:spPr/>
      <dgm:t>
        <a:bodyPr/>
        <a:lstStyle/>
        <a:p>
          <a:endParaRPr lang="en-US"/>
        </a:p>
      </dgm:t>
    </dgm:pt>
    <dgm:pt modelId="{D3AD4F6A-5D24-4A29-BC73-1EA883AB414C}">
      <dgm:prSet/>
      <dgm:spPr/>
      <dgm:t>
        <a:bodyPr/>
        <a:lstStyle/>
        <a:p>
          <a:r>
            <a:rPr lang="en-US" dirty="0" smtClean="0"/>
            <a:t>Intrinsic Motivation</a:t>
          </a:r>
          <a:endParaRPr lang="en-US" dirty="0"/>
        </a:p>
      </dgm:t>
    </dgm:pt>
    <dgm:pt modelId="{1A4521FE-CEDE-4494-8806-D5E1A0583281}" type="parTrans" cxnId="{D832394B-3015-49DF-89F4-A837872452BC}">
      <dgm:prSet/>
      <dgm:spPr/>
      <dgm:t>
        <a:bodyPr/>
        <a:lstStyle/>
        <a:p>
          <a:endParaRPr lang="en-US"/>
        </a:p>
      </dgm:t>
    </dgm:pt>
    <dgm:pt modelId="{68EC002C-5086-4D92-B696-F961BCDF6BD3}" type="sibTrans" cxnId="{D832394B-3015-49DF-89F4-A837872452BC}">
      <dgm:prSet/>
      <dgm:spPr/>
      <dgm:t>
        <a:bodyPr/>
        <a:lstStyle/>
        <a:p>
          <a:endParaRPr lang="en-US"/>
        </a:p>
      </dgm:t>
    </dgm:pt>
    <dgm:pt modelId="{628800A5-C97F-4C38-8879-1900858663C0}" type="pres">
      <dgm:prSet presAssocID="{A96C35C9-05C2-4198-95ED-97F9974A6754}" presName="matrix" presStyleCnt="0">
        <dgm:presLayoutVars>
          <dgm:chMax val="1"/>
          <dgm:dir/>
          <dgm:resizeHandles val="exact"/>
        </dgm:presLayoutVars>
      </dgm:prSet>
      <dgm:spPr/>
      <dgm:t>
        <a:bodyPr/>
        <a:lstStyle/>
        <a:p>
          <a:endParaRPr lang="en-US"/>
        </a:p>
      </dgm:t>
    </dgm:pt>
    <dgm:pt modelId="{0C339687-324A-4A30-B9CA-27182157F1CF}" type="pres">
      <dgm:prSet presAssocID="{A96C35C9-05C2-4198-95ED-97F9974A6754}" presName="diamond" presStyleLbl="bgShp" presStyleIdx="0" presStyleCnt="1" custLinFactNeighborX="-809" custLinFactNeighborY="-271"/>
      <dgm:spPr/>
    </dgm:pt>
    <dgm:pt modelId="{E7B9CF24-EB7F-4708-BD51-A150829DDB56}" type="pres">
      <dgm:prSet presAssocID="{A96C35C9-05C2-4198-95ED-97F9974A6754}" presName="quad1" presStyleLbl="node1" presStyleIdx="0" presStyleCnt="4" custScaleX="61669" custScaleY="177706" custLinFactNeighborX="-97403" custLinFactNeighborY="31068">
        <dgm:presLayoutVars>
          <dgm:chMax val="0"/>
          <dgm:chPref val="0"/>
          <dgm:bulletEnabled val="1"/>
        </dgm:presLayoutVars>
      </dgm:prSet>
      <dgm:spPr/>
      <dgm:t>
        <a:bodyPr/>
        <a:lstStyle/>
        <a:p>
          <a:endParaRPr lang="en-US"/>
        </a:p>
      </dgm:t>
    </dgm:pt>
    <dgm:pt modelId="{E9BB4867-9EA7-493D-962C-DF89A64880EA}" type="pres">
      <dgm:prSet presAssocID="{A96C35C9-05C2-4198-95ED-97F9974A6754}" presName="quad2" presStyleLbl="node1" presStyleIdx="1" presStyleCnt="4" custAng="10800000" custFlipVert="1" custScaleX="142815" custScaleY="32970" custLinFactNeighborX="-47964" custLinFactNeighborY="-48368">
        <dgm:presLayoutVars>
          <dgm:chMax val="0"/>
          <dgm:chPref val="0"/>
          <dgm:bulletEnabled val="1"/>
        </dgm:presLayoutVars>
      </dgm:prSet>
      <dgm:spPr/>
      <dgm:t>
        <a:bodyPr/>
        <a:lstStyle/>
        <a:p>
          <a:endParaRPr lang="en-US"/>
        </a:p>
      </dgm:t>
    </dgm:pt>
    <dgm:pt modelId="{2A956F84-114A-4C66-A434-C7BA8A4E8689}" type="pres">
      <dgm:prSet presAssocID="{A96C35C9-05C2-4198-95ED-97F9974A6754}" presName="quad3" presStyleLbl="node1" presStyleIdx="2" presStyleCnt="4" custScaleX="151803" custScaleY="33732" custLinFactNeighborX="53305" custLinFactNeighborY="23763">
        <dgm:presLayoutVars>
          <dgm:chMax val="0"/>
          <dgm:chPref val="0"/>
          <dgm:bulletEnabled val="1"/>
        </dgm:presLayoutVars>
      </dgm:prSet>
      <dgm:spPr/>
      <dgm:t>
        <a:bodyPr/>
        <a:lstStyle/>
        <a:p>
          <a:endParaRPr lang="en-US"/>
        </a:p>
      </dgm:t>
    </dgm:pt>
    <dgm:pt modelId="{90B611C5-D9B8-4597-9B55-56BEB1DD138D}" type="pres">
      <dgm:prSet presAssocID="{A96C35C9-05C2-4198-95ED-97F9974A6754}" presName="quad4" presStyleLbl="node1" presStyleIdx="3" presStyleCnt="4" custScaleX="61669" custScaleY="174931" custLinFactNeighborX="82910" custLinFactNeighborY="-71614">
        <dgm:presLayoutVars>
          <dgm:chMax val="0"/>
          <dgm:chPref val="0"/>
          <dgm:bulletEnabled val="1"/>
        </dgm:presLayoutVars>
      </dgm:prSet>
      <dgm:spPr/>
      <dgm:t>
        <a:bodyPr/>
        <a:lstStyle/>
        <a:p>
          <a:endParaRPr lang="en-US"/>
        </a:p>
      </dgm:t>
    </dgm:pt>
  </dgm:ptLst>
  <dgm:cxnLst>
    <dgm:cxn modelId="{364147E4-FCAF-4E28-9C14-6FCBF9D5088F}" type="presOf" srcId="{A1265727-CF60-4B82-9F69-0F0CB1EA145C}" destId="{2A956F84-114A-4C66-A434-C7BA8A4E8689}" srcOrd="0" destOrd="0" presId="urn:microsoft.com/office/officeart/2005/8/layout/matrix3"/>
    <dgm:cxn modelId="{928202BB-4DB8-4FAE-88C3-63C37D9A809C}" type="presOf" srcId="{40D6E41E-B882-4725-B68E-256E8C55CCE4}" destId="{E7B9CF24-EB7F-4708-BD51-A150829DDB56}" srcOrd="0" destOrd="0" presId="urn:microsoft.com/office/officeart/2005/8/layout/matrix3"/>
    <dgm:cxn modelId="{D41445AC-EEDC-45CF-A11B-760AC757A8DE}" srcId="{A96C35C9-05C2-4198-95ED-97F9974A6754}" destId="{A1265727-CF60-4B82-9F69-0F0CB1EA145C}" srcOrd="2" destOrd="0" parTransId="{D0F27A53-3137-43A8-96E3-381D6617E327}" sibTransId="{3ABFFD8E-39E5-407D-9681-173112B6A6BF}"/>
    <dgm:cxn modelId="{91D7836E-F3E4-4819-8BCF-CCF70A85F52A}" type="presOf" srcId="{D3AD4F6A-5D24-4A29-BC73-1EA883AB414C}" destId="{90B611C5-D9B8-4597-9B55-56BEB1DD138D}" srcOrd="0" destOrd="0" presId="urn:microsoft.com/office/officeart/2005/8/layout/matrix3"/>
    <dgm:cxn modelId="{D832394B-3015-49DF-89F4-A837872452BC}" srcId="{A96C35C9-05C2-4198-95ED-97F9974A6754}" destId="{D3AD4F6A-5D24-4A29-BC73-1EA883AB414C}" srcOrd="3" destOrd="0" parTransId="{1A4521FE-CEDE-4494-8806-D5E1A0583281}" sibTransId="{68EC002C-5086-4D92-B696-F961BCDF6BD3}"/>
    <dgm:cxn modelId="{3D9F62A4-AEB8-43F9-92A8-F6FE54B61E2E}" type="presOf" srcId="{4B4B9EB1-31A2-44E8-BAF9-CB6217B7DCAA}" destId="{E9BB4867-9EA7-493D-962C-DF89A64880EA}" srcOrd="0" destOrd="0" presId="urn:microsoft.com/office/officeart/2005/8/layout/matrix3"/>
    <dgm:cxn modelId="{42268EDA-B755-45FF-8B5D-6D3E9CEF4020}" srcId="{A96C35C9-05C2-4198-95ED-97F9974A6754}" destId="{4B4B9EB1-31A2-44E8-BAF9-CB6217B7DCAA}" srcOrd="1" destOrd="0" parTransId="{BD9F7817-0140-4A46-B5B0-84E09F8AF69C}" sibTransId="{3F00FA4F-818C-4CDA-99EA-21646EE2C93F}"/>
    <dgm:cxn modelId="{84F2A5F4-831B-4882-B8AA-533783110E86}" srcId="{A96C35C9-05C2-4198-95ED-97F9974A6754}" destId="{40D6E41E-B882-4725-B68E-256E8C55CCE4}" srcOrd="0" destOrd="0" parTransId="{D862EFD0-D3FE-4599-86B8-ADAB995C2C14}" sibTransId="{E3EC4323-76D9-4181-8295-C7DFC7303A47}"/>
    <dgm:cxn modelId="{5939D280-C742-4B3E-8211-EEF493E91D95}" type="presOf" srcId="{A96C35C9-05C2-4198-95ED-97F9974A6754}" destId="{628800A5-C97F-4C38-8879-1900858663C0}" srcOrd="0" destOrd="0" presId="urn:microsoft.com/office/officeart/2005/8/layout/matrix3"/>
    <dgm:cxn modelId="{375A8518-176F-42D9-94F8-1B2096BCEE0F}" type="presParOf" srcId="{628800A5-C97F-4C38-8879-1900858663C0}" destId="{0C339687-324A-4A30-B9CA-27182157F1CF}" srcOrd="0" destOrd="0" presId="urn:microsoft.com/office/officeart/2005/8/layout/matrix3"/>
    <dgm:cxn modelId="{2A9AC1F4-BBB0-487D-8D70-FBB519732A89}" type="presParOf" srcId="{628800A5-C97F-4C38-8879-1900858663C0}" destId="{E7B9CF24-EB7F-4708-BD51-A150829DDB56}" srcOrd="1" destOrd="0" presId="urn:microsoft.com/office/officeart/2005/8/layout/matrix3"/>
    <dgm:cxn modelId="{2F5D8F89-46A7-4D91-97BF-237CFC5467CA}" type="presParOf" srcId="{628800A5-C97F-4C38-8879-1900858663C0}" destId="{E9BB4867-9EA7-493D-962C-DF89A64880EA}" srcOrd="2" destOrd="0" presId="urn:microsoft.com/office/officeart/2005/8/layout/matrix3"/>
    <dgm:cxn modelId="{1D7C80C8-5ECC-4361-86FF-7F5862C58C8D}" type="presParOf" srcId="{628800A5-C97F-4C38-8879-1900858663C0}" destId="{2A956F84-114A-4C66-A434-C7BA8A4E8689}" srcOrd="3" destOrd="0" presId="urn:microsoft.com/office/officeart/2005/8/layout/matrix3"/>
    <dgm:cxn modelId="{AF9B1BEF-F494-4DE2-A313-318F75AA3461}" type="presParOf" srcId="{628800A5-C97F-4C38-8879-1900858663C0}" destId="{90B611C5-D9B8-4597-9B55-56BEB1DD138D}"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CFC6765-C703-47D8-B932-2D0E855DECBD}" type="datetimeFigureOut">
              <a:rPr lang="en-US" smtClean="0"/>
              <a:pPr/>
              <a:t>2/23/15</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284B1991-D0B6-41C8-AE3B-670091BF6E6E}"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CFC6765-C703-47D8-B932-2D0E855DECBD}" type="datetimeFigureOut">
              <a:rPr lang="en-US" smtClean="0"/>
              <a:pPr/>
              <a:t>2/23/15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84B1991-D0B6-41C8-AE3B-670091BF6E6E}"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CFC6765-C703-47D8-B932-2D0E855DECBD}" type="datetimeFigureOut">
              <a:rPr lang="en-US" smtClean="0"/>
              <a:pPr/>
              <a:t>2/23/15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84B1991-D0B6-41C8-AE3B-670091BF6E6E}"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CFC6765-C703-47D8-B932-2D0E855DECBD}" type="datetimeFigureOut">
              <a:rPr lang="en-US" smtClean="0"/>
              <a:pPr/>
              <a:t>2/23/15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84B1991-D0B6-41C8-AE3B-670091BF6E6E}"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CFC6765-C703-47D8-B932-2D0E855DECBD}" type="datetimeFigureOut">
              <a:rPr lang="en-US" smtClean="0"/>
              <a:pPr/>
              <a:t>2/23/15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84B1991-D0B6-41C8-AE3B-670091BF6E6E}"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CFC6765-C703-47D8-B932-2D0E855DECBD}" type="datetimeFigureOut">
              <a:rPr lang="en-US" smtClean="0"/>
              <a:pPr/>
              <a:t>2/23/15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84B1991-D0B6-41C8-AE3B-670091BF6E6E}"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CFC6765-C703-47D8-B932-2D0E855DECBD}" type="datetimeFigureOut">
              <a:rPr lang="en-US" smtClean="0"/>
              <a:pPr/>
              <a:t>2/23/15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84B1991-D0B6-41C8-AE3B-670091BF6E6E}"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CFC6765-C703-47D8-B932-2D0E855DECBD}" type="datetimeFigureOut">
              <a:rPr lang="en-US" smtClean="0"/>
              <a:pPr/>
              <a:t>2/23/15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84B1991-D0B6-41C8-AE3B-670091BF6E6E}"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FC6765-C703-47D8-B932-2D0E855DECBD}" type="datetimeFigureOut">
              <a:rPr lang="en-US" smtClean="0"/>
              <a:pPr/>
              <a:t>2/23/15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84B1991-D0B6-41C8-AE3B-670091BF6E6E}"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CFC6765-C703-47D8-B932-2D0E855DECBD}" type="datetimeFigureOut">
              <a:rPr lang="en-US" smtClean="0"/>
              <a:pPr/>
              <a:t>2/23/15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84B1991-D0B6-41C8-AE3B-670091BF6E6E}"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CFC6765-C703-47D8-B932-2D0E855DECBD}" type="datetimeFigureOut">
              <a:rPr lang="en-US" smtClean="0"/>
              <a:pPr/>
              <a:t>2/23/15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077200" y="6356350"/>
            <a:ext cx="609600" cy="365125"/>
          </a:xfrm>
        </p:spPr>
        <p:txBody>
          <a:bodyPr/>
          <a:lstStyle/>
          <a:p>
            <a:fld id="{284B1991-D0B6-41C8-AE3B-670091BF6E6E}" type="slidenum">
              <a:rPr lang="en-US" smtClean="0"/>
              <a:pPr/>
              <a:t>‹#›</a:t>
            </a:fld>
            <a:endParaRPr lang="en-US"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CFC6765-C703-47D8-B932-2D0E855DECBD}" type="datetimeFigureOut">
              <a:rPr lang="en-US" smtClean="0"/>
              <a:pPr/>
              <a:t>2/23/15</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84B1991-D0B6-41C8-AE3B-670091BF6E6E}" type="slidenum">
              <a:rPr lang="en-US" smtClean="0"/>
              <a:pPr/>
              <a:t>‹#›</a:t>
            </a:fld>
            <a:endParaRPr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1"/>
            <a:ext cx="7772400" cy="2209799"/>
          </a:xfrm>
        </p:spPr>
        <p:txBody>
          <a:bodyPr/>
          <a:lstStyle/>
          <a:p>
            <a:r>
              <a:rPr lang="en-US" smtClean="0"/>
              <a:t>Chapter 3</a:t>
            </a:r>
            <a:endParaRPr lang="en-US" dirty="0"/>
          </a:p>
        </p:txBody>
      </p:sp>
      <p:sp>
        <p:nvSpPr>
          <p:cNvPr id="3" name="Subtitle 2"/>
          <p:cNvSpPr>
            <a:spLocks noGrp="1"/>
          </p:cNvSpPr>
          <p:nvPr>
            <p:ph type="subTitle" idx="1"/>
          </p:nvPr>
        </p:nvSpPr>
        <p:spPr>
          <a:xfrm>
            <a:off x="1371600" y="2743200"/>
            <a:ext cx="6400800" cy="2895600"/>
          </a:xfrm>
        </p:spPr>
        <p:txBody>
          <a:bodyPr>
            <a:noAutofit/>
          </a:bodyPr>
          <a:lstStyle/>
          <a:p>
            <a:r>
              <a:rPr lang="en-US" sz="7200" dirty="0" smtClean="0"/>
              <a:t>Motivating and Leading People</a:t>
            </a:r>
            <a:endParaRPr lang="en-US" sz="7200" dirty="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Maslow’s Needs Hierarchy Theory</a:t>
            </a:r>
            <a:endParaRPr lang="en-US" dirty="0"/>
          </a:p>
        </p:txBody>
      </p:sp>
      <p:sp>
        <p:nvSpPr>
          <p:cNvPr id="3" name="Content Placeholder 2"/>
          <p:cNvSpPr>
            <a:spLocks noGrp="1"/>
          </p:cNvSpPr>
          <p:nvPr>
            <p:ph idx="1"/>
          </p:nvPr>
        </p:nvSpPr>
        <p:spPr/>
        <p:txBody>
          <a:bodyPr/>
          <a:lstStyle/>
          <a:p>
            <a:r>
              <a:rPr lang="en-US" dirty="0" smtClean="0"/>
              <a:t>Abraham Maslow, 1940’s</a:t>
            </a:r>
          </a:p>
          <a:p>
            <a:r>
              <a:rPr lang="en-US" dirty="0" smtClean="0"/>
              <a:t>Employees behavior are motivated by several needs</a:t>
            </a:r>
          </a:p>
          <a:p>
            <a:pPr>
              <a:buNone/>
            </a:pPr>
            <a:endParaRPr lang="en-US" dirty="0"/>
          </a:p>
        </p:txBody>
      </p:sp>
      <p:sp>
        <p:nvSpPr>
          <p:cNvPr id="4" name="Isosceles Triangle 3"/>
          <p:cNvSpPr/>
          <p:nvPr/>
        </p:nvSpPr>
        <p:spPr>
          <a:xfrm>
            <a:off x="1600200" y="2971800"/>
            <a:ext cx="5257800" cy="3124200"/>
          </a:xfrm>
          <a:prstGeom prst="triangle">
            <a:avLst>
              <a:gd name="adj" fmla="val 51214"/>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Safety Needs</a:t>
            </a:r>
            <a:endParaRPr lang="en-US" dirty="0"/>
          </a:p>
        </p:txBody>
      </p:sp>
      <p:cxnSp>
        <p:nvCxnSpPr>
          <p:cNvPr id="12" name="Straight Connector 11"/>
          <p:cNvCxnSpPr/>
          <p:nvPr/>
        </p:nvCxnSpPr>
        <p:spPr>
          <a:xfrm>
            <a:off x="2133600" y="5486400"/>
            <a:ext cx="42672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514600" y="4953000"/>
            <a:ext cx="3352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048000" y="4419600"/>
            <a:ext cx="24384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429000" y="3886200"/>
            <a:ext cx="16764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581400" y="4648200"/>
            <a:ext cx="1523288" cy="646331"/>
          </a:xfrm>
          <a:prstGeom prst="rect">
            <a:avLst/>
          </a:prstGeom>
          <a:noFill/>
        </p:spPr>
        <p:txBody>
          <a:bodyPr wrap="square" rtlCol="0">
            <a:spAutoFit/>
          </a:bodyPr>
          <a:lstStyle/>
          <a:p>
            <a:r>
              <a:rPr lang="en-US" dirty="0" smtClean="0"/>
              <a:t>Social Needs</a:t>
            </a:r>
          </a:p>
          <a:p>
            <a:endParaRPr lang="en-US" dirty="0"/>
          </a:p>
        </p:txBody>
      </p:sp>
      <p:sp>
        <p:nvSpPr>
          <p:cNvPr id="20" name="TextBox 19"/>
          <p:cNvSpPr txBox="1"/>
          <p:nvPr/>
        </p:nvSpPr>
        <p:spPr>
          <a:xfrm>
            <a:off x="3505200" y="4038600"/>
            <a:ext cx="1975308" cy="369332"/>
          </a:xfrm>
          <a:prstGeom prst="rect">
            <a:avLst/>
          </a:prstGeom>
          <a:noFill/>
        </p:spPr>
        <p:txBody>
          <a:bodyPr wrap="square" rtlCol="0">
            <a:spAutoFit/>
          </a:bodyPr>
          <a:lstStyle/>
          <a:p>
            <a:r>
              <a:rPr lang="en-US" dirty="0" smtClean="0"/>
              <a:t>Esteem Needs</a:t>
            </a:r>
            <a:endParaRPr lang="en-US" dirty="0"/>
          </a:p>
        </p:txBody>
      </p:sp>
      <p:sp>
        <p:nvSpPr>
          <p:cNvPr id="21" name="TextBox 20"/>
          <p:cNvSpPr txBox="1"/>
          <p:nvPr/>
        </p:nvSpPr>
        <p:spPr>
          <a:xfrm>
            <a:off x="3352800" y="5715000"/>
            <a:ext cx="2408799" cy="369332"/>
          </a:xfrm>
          <a:prstGeom prst="rect">
            <a:avLst/>
          </a:prstGeom>
          <a:noFill/>
        </p:spPr>
        <p:txBody>
          <a:bodyPr wrap="square" rtlCol="0">
            <a:spAutoFit/>
          </a:bodyPr>
          <a:lstStyle/>
          <a:p>
            <a:r>
              <a:rPr lang="en-US" dirty="0" smtClean="0"/>
              <a:t>Physiological Needs</a:t>
            </a:r>
            <a:endParaRPr lang="en-US" dirty="0"/>
          </a:p>
        </p:txBody>
      </p:sp>
      <p:sp>
        <p:nvSpPr>
          <p:cNvPr id="22" name="TextBox 21"/>
          <p:cNvSpPr txBox="1"/>
          <p:nvPr/>
        </p:nvSpPr>
        <p:spPr>
          <a:xfrm>
            <a:off x="3124200" y="3505200"/>
            <a:ext cx="3303644" cy="369332"/>
          </a:xfrm>
          <a:prstGeom prst="rect">
            <a:avLst/>
          </a:prstGeom>
          <a:noFill/>
        </p:spPr>
        <p:txBody>
          <a:bodyPr wrap="square" rtlCol="0">
            <a:spAutoFit/>
          </a:bodyPr>
          <a:lstStyle/>
          <a:p>
            <a:r>
              <a:rPr lang="en-US" dirty="0" err="1" smtClean="0"/>
              <a:t>SelfActualization</a:t>
            </a:r>
            <a:r>
              <a:rPr lang="en-US" dirty="0" smtClean="0"/>
              <a:t> Needs</a:t>
            </a:r>
            <a:endParaRPr lang="en-US" dirty="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838200"/>
            <a:ext cx="8229600" cy="5287963"/>
          </a:xfrm>
        </p:spPr>
        <p:txBody>
          <a:bodyPr>
            <a:noAutofit/>
          </a:bodyPr>
          <a:lstStyle/>
          <a:p>
            <a:r>
              <a:rPr lang="en-US" sz="1400" dirty="0" smtClean="0"/>
              <a:t>Physiological needs</a:t>
            </a:r>
          </a:p>
          <a:p>
            <a:pPr lvl="1"/>
            <a:r>
              <a:rPr lang="en-US" sz="1400" dirty="0" smtClean="0"/>
              <a:t>Basic needs for sustaining human life, food, water, shelter, sleep</a:t>
            </a:r>
          </a:p>
          <a:p>
            <a:pPr lvl="1"/>
            <a:r>
              <a:rPr lang="en-US" sz="1400" dirty="0" smtClean="0"/>
              <a:t>Organization helps fulfill these needs by providing, comfortable workspace, adequate wages and suitable working hours</a:t>
            </a:r>
          </a:p>
          <a:p>
            <a:r>
              <a:rPr lang="en-US" sz="1400" dirty="0" smtClean="0"/>
              <a:t>Safety Needs</a:t>
            </a:r>
          </a:p>
          <a:p>
            <a:pPr lvl="1"/>
            <a:r>
              <a:rPr lang="en-US" sz="1400" dirty="0" smtClean="0"/>
              <a:t>After physiological needs are fulfilled, human tend to safety needs</a:t>
            </a:r>
          </a:p>
          <a:p>
            <a:pPr lvl="1"/>
            <a:r>
              <a:rPr lang="en-US" sz="1400" dirty="0" smtClean="0"/>
              <a:t>Protection from physical danger, economic security</a:t>
            </a:r>
          </a:p>
          <a:p>
            <a:pPr lvl="1"/>
            <a:r>
              <a:rPr lang="en-US" sz="1400" dirty="0" smtClean="0"/>
              <a:t>Organization can provide safer work conditions, pensions for future, and other income protection plan</a:t>
            </a:r>
          </a:p>
          <a:p>
            <a:r>
              <a:rPr lang="en-US" sz="1400" dirty="0" smtClean="0"/>
              <a:t> Social Needs</a:t>
            </a:r>
          </a:p>
          <a:p>
            <a:pPr lvl="1"/>
            <a:r>
              <a:rPr lang="en-US" sz="1400" dirty="0" smtClean="0"/>
              <a:t>Important motivator of employee behavior</a:t>
            </a:r>
          </a:p>
          <a:p>
            <a:pPr lvl="1"/>
            <a:r>
              <a:rPr lang="en-US" sz="1400" dirty="0" smtClean="0"/>
              <a:t>Individual wants to belong to a group, gain acceptance from fellow workers, wants interaction with others in the form of friendship, giving and receiving love</a:t>
            </a:r>
          </a:p>
          <a:p>
            <a:r>
              <a:rPr lang="en-US" sz="1400" dirty="0" smtClean="0"/>
              <a:t>Esteem Needs</a:t>
            </a:r>
          </a:p>
          <a:p>
            <a:pPr lvl="1"/>
            <a:r>
              <a:rPr lang="en-US" sz="1400" dirty="0" smtClean="0"/>
              <a:t>A feel of personal achievement, recognition and representation from others, self esteem, respect</a:t>
            </a:r>
          </a:p>
          <a:p>
            <a:pPr lvl="1"/>
            <a:r>
              <a:rPr lang="en-US" sz="1400" dirty="0" smtClean="0"/>
              <a:t>Organization can recognize their employees achievements, high performance  through publicly recognizing them via newsletters or company programs</a:t>
            </a:r>
          </a:p>
          <a:p>
            <a:pPr lvl="1"/>
            <a:r>
              <a:rPr lang="en-US" sz="1400" dirty="0" smtClean="0"/>
              <a:t>Assign more important works</a:t>
            </a:r>
          </a:p>
          <a:p>
            <a:r>
              <a:rPr lang="en-US" sz="1400" dirty="0" smtClean="0"/>
              <a:t>Self Actualization needs</a:t>
            </a:r>
          </a:p>
          <a:p>
            <a:pPr lvl="1"/>
            <a:r>
              <a:rPr lang="en-US" sz="1400" dirty="0" smtClean="0"/>
              <a:t>Highest need level, a feeling that the person’s full potential has been realized</a:t>
            </a:r>
          </a:p>
          <a:p>
            <a:pPr lvl="1"/>
            <a:r>
              <a:rPr lang="en-US" sz="1400" dirty="0" smtClean="0"/>
              <a:t>According to Maslow, only a few person reaches this level</a:t>
            </a:r>
          </a:p>
          <a:p>
            <a:pPr lvl="1"/>
            <a:r>
              <a:rPr lang="en-US" sz="1400" dirty="0" smtClean="0"/>
              <a:t>Organization can offer challenging and meaningful works and assignments that require innovation and creativity</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Alderfer’s</a:t>
            </a:r>
            <a:r>
              <a:rPr lang="en-US" dirty="0" smtClean="0"/>
              <a:t> ERG Theory</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Clayton </a:t>
            </a:r>
            <a:r>
              <a:rPr lang="en-US" dirty="0" err="1" smtClean="0"/>
              <a:t>Alderfer</a:t>
            </a:r>
            <a:r>
              <a:rPr lang="en-US" dirty="0" smtClean="0"/>
              <a:t>, 1969</a:t>
            </a:r>
          </a:p>
          <a:p>
            <a:r>
              <a:rPr lang="en-US" dirty="0" smtClean="0"/>
              <a:t>Human needs are divided into 3 different categories</a:t>
            </a:r>
          </a:p>
          <a:p>
            <a:r>
              <a:rPr lang="en-US" dirty="0" smtClean="0"/>
              <a:t>E for Existence, relates to person’s physical needs like food, shelter, clothes, sleep, safety</a:t>
            </a:r>
          </a:p>
          <a:p>
            <a:r>
              <a:rPr lang="en-US" dirty="0" smtClean="0"/>
              <a:t>R for Relatedness, relates to a person’s interpersonal needs within his personal as well as professional settings</a:t>
            </a:r>
          </a:p>
          <a:p>
            <a:r>
              <a:rPr lang="en-US" dirty="0" smtClean="0"/>
              <a:t>G for Growth, relates to a person’s need for personal development</a:t>
            </a:r>
          </a:p>
          <a:p>
            <a:r>
              <a:rPr lang="en-US" dirty="0" smtClean="0"/>
              <a:t>With comparison to Maslow’s Hierarchy,</a:t>
            </a:r>
          </a:p>
          <a:p>
            <a:pPr lvl="1"/>
            <a:r>
              <a:rPr lang="en-US" dirty="0" smtClean="0"/>
              <a:t>Existence – Physiological and Safety needs</a:t>
            </a:r>
          </a:p>
          <a:p>
            <a:pPr lvl="1"/>
            <a:r>
              <a:rPr lang="en-US" dirty="0" smtClean="0"/>
              <a:t>Relatedness – Social and Esteems needs</a:t>
            </a:r>
          </a:p>
          <a:p>
            <a:pPr lvl="1"/>
            <a:r>
              <a:rPr lang="en-US" dirty="0" smtClean="0"/>
              <a:t>Growth – Esteem and Self Actualization needs</a:t>
            </a:r>
            <a:endParaRPr lang="en-US" dirty="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McClelland’s Theory of Learned Needs</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In early 1960’s David McClelland studied 3 needs as important sources of Motivation</a:t>
            </a:r>
          </a:p>
          <a:p>
            <a:r>
              <a:rPr lang="en-US" dirty="0" smtClean="0"/>
              <a:t>Need for Achievement</a:t>
            </a:r>
          </a:p>
          <a:p>
            <a:pPr lvl="1"/>
            <a:r>
              <a:rPr lang="en-US" dirty="0" smtClean="0"/>
              <a:t>A desire to set and accomplish challenging goals</a:t>
            </a:r>
          </a:p>
          <a:p>
            <a:pPr lvl="1"/>
            <a:r>
              <a:rPr lang="en-US" dirty="0" smtClean="0"/>
              <a:t>Takes calculated risks to accomplish their goals</a:t>
            </a:r>
          </a:p>
          <a:p>
            <a:pPr lvl="1"/>
            <a:r>
              <a:rPr lang="en-US" dirty="0" smtClean="0"/>
              <a:t>Likes to receive regular feedback on their progress and achievement</a:t>
            </a:r>
          </a:p>
          <a:p>
            <a:pPr lvl="1"/>
            <a:r>
              <a:rPr lang="en-US" dirty="0" smtClean="0"/>
              <a:t>Assumes personal responsibility for work</a:t>
            </a:r>
          </a:p>
          <a:p>
            <a:r>
              <a:rPr lang="en-US" dirty="0" smtClean="0"/>
              <a:t>Need for Power</a:t>
            </a:r>
          </a:p>
          <a:p>
            <a:pPr lvl="1"/>
            <a:r>
              <a:rPr lang="en-US" dirty="0" smtClean="0"/>
              <a:t>A desire to control the environment, including people and resources</a:t>
            </a:r>
          </a:p>
          <a:p>
            <a:pPr lvl="1"/>
            <a:r>
              <a:rPr lang="en-US" dirty="0" smtClean="0"/>
              <a:t>Some people have strong social power needs in which they seek power for improving society or increasing organizational effectiveness</a:t>
            </a:r>
          </a:p>
          <a:p>
            <a:pPr lvl="1"/>
            <a:r>
              <a:rPr lang="en-US" dirty="0" smtClean="0"/>
              <a:t>Some people have strong personal power needs so as to use it for personal benefits and better career opportunities</a:t>
            </a:r>
          </a:p>
          <a:p>
            <a:pPr lvl="1"/>
            <a:r>
              <a:rPr lang="en-US" dirty="0" smtClean="0"/>
              <a:t>Enjoys competing and winning</a:t>
            </a:r>
          </a:p>
          <a:p>
            <a:r>
              <a:rPr lang="en-US" dirty="0" smtClean="0"/>
              <a:t>Need for Affiliation</a:t>
            </a:r>
          </a:p>
          <a:p>
            <a:pPr lvl="1"/>
            <a:r>
              <a:rPr lang="en-US" dirty="0" smtClean="0"/>
              <a:t>Wants to belong to a group, form better work relationships, wants to be liked and respected by others</a:t>
            </a:r>
          </a:p>
          <a:p>
            <a:pPr lvl="1"/>
            <a:r>
              <a:rPr lang="en-US" dirty="0" smtClean="0"/>
              <a:t>Wants to avoid conflicts and confrontation</a:t>
            </a:r>
          </a:p>
          <a:p>
            <a:pPr lvl="1"/>
            <a:endParaRPr lang="en-US" dirty="0" smtClean="0"/>
          </a:p>
          <a:p>
            <a:pPr lvl="1"/>
            <a:endParaRPr lang="en-US" dirty="0" smtClean="0"/>
          </a:p>
          <a:p>
            <a:endParaRPr lang="en-US" dirty="0" smtClean="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McGregor’s Theory X, Theory Y</a:t>
            </a:r>
            <a:endParaRPr lang="en-US" dirty="0"/>
          </a:p>
        </p:txBody>
      </p:sp>
      <p:sp>
        <p:nvSpPr>
          <p:cNvPr id="3" name="Content Placeholder 2"/>
          <p:cNvSpPr>
            <a:spLocks noGrp="1"/>
          </p:cNvSpPr>
          <p:nvPr>
            <p:ph idx="1"/>
          </p:nvPr>
        </p:nvSpPr>
        <p:spPr>
          <a:xfrm>
            <a:off x="457200" y="1722437"/>
            <a:ext cx="8229600" cy="4525963"/>
          </a:xfrm>
        </p:spPr>
        <p:txBody>
          <a:bodyPr>
            <a:normAutofit fontScale="85000" lnSpcReduction="20000"/>
          </a:bodyPr>
          <a:lstStyle/>
          <a:p>
            <a:r>
              <a:rPr lang="en-US" dirty="0" smtClean="0"/>
              <a:t>Douglas McGregor, 1960’s</a:t>
            </a:r>
          </a:p>
          <a:p>
            <a:r>
              <a:rPr lang="en-US" dirty="0" smtClean="0"/>
              <a:t>Explains human behavior based on participation of workers</a:t>
            </a:r>
          </a:p>
          <a:p>
            <a:r>
              <a:rPr lang="en-US" dirty="0" smtClean="0"/>
              <a:t>Theory X assumes that average person,</a:t>
            </a:r>
          </a:p>
          <a:p>
            <a:pPr lvl="1"/>
            <a:r>
              <a:rPr lang="en-US" dirty="0" smtClean="0"/>
              <a:t>Dislikes work and attempts to avoid it</a:t>
            </a:r>
          </a:p>
          <a:p>
            <a:pPr lvl="1"/>
            <a:r>
              <a:rPr lang="en-US" dirty="0" smtClean="0"/>
              <a:t>Has no ambition, wants no responsibility and would rather follow than lead</a:t>
            </a:r>
          </a:p>
          <a:p>
            <a:pPr lvl="1"/>
            <a:r>
              <a:rPr lang="en-US" dirty="0" smtClean="0"/>
              <a:t>Is self-centered and doesn’t care about the organizational goals and objectives</a:t>
            </a:r>
          </a:p>
          <a:p>
            <a:pPr lvl="1"/>
            <a:r>
              <a:rPr lang="en-US" dirty="0" smtClean="0"/>
              <a:t>By nature is resistant to changes</a:t>
            </a:r>
          </a:p>
          <a:p>
            <a:pPr lvl="1"/>
            <a:r>
              <a:rPr lang="en-US" dirty="0" smtClean="0"/>
              <a:t>Avoids making decision and not particularly intelligent</a:t>
            </a:r>
          </a:p>
          <a:p>
            <a:r>
              <a:rPr lang="en-US" dirty="0" smtClean="0"/>
              <a:t> Theory X managers will have to persuade and push their employees into performances</a:t>
            </a:r>
          </a:p>
          <a:p>
            <a:r>
              <a:rPr lang="en-US" dirty="0" smtClean="0"/>
              <a:t>The employees must be strictly controlled, supervised, directed, threatened with punishment, be coerced to put efforts into their performance</a:t>
            </a:r>
          </a:p>
          <a:p>
            <a:endParaRPr lang="en-US" dirty="0" smtClean="0"/>
          </a:p>
          <a:p>
            <a:pPr lvl="1"/>
            <a:endParaRPr lang="en-US" dirty="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143000"/>
            <a:ext cx="8229600" cy="4983163"/>
          </a:xfrm>
        </p:spPr>
        <p:txBody>
          <a:bodyPr>
            <a:normAutofit fontScale="85000" lnSpcReduction="20000"/>
          </a:bodyPr>
          <a:lstStyle/>
          <a:p>
            <a:r>
              <a:rPr lang="en-US" dirty="0" smtClean="0"/>
              <a:t>Theory Y assumes people by nature are,</a:t>
            </a:r>
          </a:p>
          <a:p>
            <a:pPr lvl="1"/>
            <a:r>
              <a:rPr lang="en-US" dirty="0" smtClean="0"/>
              <a:t>Doesn’t necessarily hate work, work can be as natural as play and rest</a:t>
            </a:r>
          </a:p>
          <a:p>
            <a:pPr lvl="1"/>
            <a:r>
              <a:rPr lang="en-US" dirty="0" smtClean="0"/>
              <a:t>Will be self directed to meet their work objectives if they are committed to it</a:t>
            </a:r>
          </a:p>
          <a:p>
            <a:pPr lvl="1"/>
            <a:r>
              <a:rPr lang="en-US" dirty="0" smtClean="0"/>
              <a:t>Desire to achieve organizational goals</a:t>
            </a:r>
          </a:p>
          <a:p>
            <a:pPr lvl="1"/>
            <a:r>
              <a:rPr lang="en-US" dirty="0" smtClean="0"/>
              <a:t>Will seek responsibility, and are capable of directing their own behavior</a:t>
            </a:r>
          </a:p>
          <a:p>
            <a:pPr lvl="1"/>
            <a:r>
              <a:rPr lang="en-US" dirty="0" smtClean="0"/>
              <a:t>Make decision with respect to their commitment</a:t>
            </a:r>
          </a:p>
          <a:p>
            <a:r>
              <a:rPr lang="en-US" dirty="0" smtClean="0"/>
              <a:t>Managers who believe in theory Y, assumes less control over the organizational structure</a:t>
            </a:r>
          </a:p>
          <a:p>
            <a:r>
              <a:rPr lang="en-US" dirty="0" smtClean="0"/>
              <a:t>Allows employees more control and have responsibility over their own work</a:t>
            </a:r>
          </a:p>
          <a:p>
            <a:r>
              <a:rPr lang="en-US" dirty="0" smtClean="0"/>
              <a:t>If implemented properly, will create an environment where employees can have greater satisfaction over job, and result in the high level of motivation towards their job</a:t>
            </a:r>
          </a:p>
          <a:p>
            <a:endParaRPr lang="en-US" dirty="0" smtClean="0"/>
          </a:p>
          <a:p>
            <a:endParaRPr lang="en-US" dirty="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085088"/>
          </a:xfrm>
        </p:spPr>
        <p:txBody>
          <a:bodyPr>
            <a:normAutofit fontScale="90000"/>
          </a:bodyPr>
          <a:lstStyle/>
          <a:p>
            <a:r>
              <a:rPr lang="en-US" b="1" dirty="0" smtClean="0"/>
              <a:t>Fear and Punishment Theory</a:t>
            </a:r>
            <a:r>
              <a:rPr lang="en-US" dirty="0" smtClean="0"/>
              <a:t/>
            </a:r>
            <a:br>
              <a:rPr lang="en-US" dirty="0" smtClean="0"/>
            </a:br>
            <a:endParaRPr lang="en-US" dirty="0"/>
          </a:p>
        </p:txBody>
      </p:sp>
      <p:sp>
        <p:nvSpPr>
          <p:cNvPr id="3" name="Content Placeholder 2"/>
          <p:cNvSpPr>
            <a:spLocks noGrp="1"/>
          </p:cNvSpPr>
          <p:nvPr>
            <p:ph idx="1"/>
          </p:nvPr>
        </p:nvSpPr>
        <p:spPr>
          <a:xfrm>
            <a:off x="457200" y="1828800"/>
            <a:ext cx="8229600" cy="4495800"/>
          </a:xfrm>
        </p:spPr>
        <p:txBody>
          <a:bodyPr>
            <a:normAutofit lnSpcReduction="10000"/>
          </a:bodyPr>
          <a:lstStyle/>
          <a:p>
            <a:r>
              <a:rPr lang="en-US" dirty="0" smtClean="0"/>
              <a:t>B.F. Skinner, also referred as Reinforcement Theory</a:t>
            </a:r>
          </a:p>
          <a:p>
            <a:r>
              <a:rPr lang="en-US" dirty="0" smtClean="0"/>
              <a:t>Just as theory X assumes, some individuals dislike their work, hates responsibility, avoids challenging jobs and doesn’t have an ambition </a:t>
            </a:r>
          </a:p>
          <a:p>
            <a:pPr lvl="0"/>
            <a:r>
              <a:rPr lang="en-US" dirty="0" smtClean="0"/>
              <a:t>For those people in an workforce environment, it becomes very necessary to use fear and punishment scheme or theory for them to be motivated</a:t>
            </a:r>
          </a:p>
          <a:p>
            <a:pPr lvl="0"/>
            <a:r>
              <a:rPr lang="en-US" dirty="0" smtClean="0"/>
              <a:t>Some people get motivated by rewards and some people must be feared and controlled by the management in order to motivate them to work towards achieving organizational goals</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Hertzberg’s Hygiene factors and Motivation</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Frederick Hertzberg, 1959</a:t>
            </a:r>
          </a:p>
          <a:p>
            <a:r>
              <a:rPr lang="en-US" dirty="0" smtClean="0"/>
              <a:t>In a workplace there are certain factors that lead to job satisfaction and there are certain factors that lead to job dissatisfaction</a:t>
            </a:r>
          </a:p>
          <a:p>
            <a:r>
              <a:rPr lang="en-US" dirty="0" smtClean="0"/>
              <a:t>The satisfying factors are called motivators and the dissatisfying are called hygiene factors</a:t>
            </a:r>
          </a:p>
          <a:p>
            <a:r>
              <a:rPr lang="en-US" dirty="0" smtClean="0"/>
              <a:t>Hygiene Factors</a:t>
            </a:r>
          </a:p>
          <a:p>
            <a:pPr lvl="1"/>
            <a:r>
              <a:rPr lang="en-US" dirty="0" smtClean="0"/>
              <a:t>Employees are primarily motivated by lower level needs such as job security, working conditions, company policies, relationships to fellow employees, relationships to superiors, salary and wages</a:t>
            </a:r>
          </a:p>
          <a:p>
            <a:pPr lvl="1"/>
            <a:r>
              <a:rPr lang="en-US" dirty="0" smtClean="0"/>
              <a:t>These needs when fulfilled improves from job dissatisfaction to no dissatisfaction and doesn’t necessarily lead to job satisfaction</a:t>
            </a:r>
          </a:p>
          <a:p>
            <a:r>
              <a:rPr lang="en-US" dirty="0" smtClean="0"/>
              <a:t>Motivators</a:t>
            </a:r>
          </a:p>
          <a:p>
            <a:pPr lvl="1"/>
            <a:r>
              <a:rPr lang="en-US" dirty="0" smtClean="0"/>
              <a:t>The higher level needs for Achievement, recognition for accomplishment, feel of responsibility, opportunities for growth and advancement</a:t>
            </a:r>
          </a:p>
          <a:p>
            <a:pPr lvl="1"/>
            <a:r>
              <a:rPr lang="en-US" dirty="0" smtClean="0"/>
              <a:t>Motivates individual for better work performance</a:t>
            </a:r>
          </a:p>
          <a:p>
            <a:pPr lvl="1"/>
            <a:r>
              <a:rPr lang="en-US" dirty="0" smtClean="0"/>
              <a:t>These needs when fulfilled leads from no job dissatisfaction to job satisfaction</a:t>
            </a:r>
          </a:p>
          <a:p>
            <a:pPr lvl="1"/>
            <a:endParaRPr lang="en-US" dirty="0" smtClean="0"/>
          </a:p>
          <a:p>
            <a:endParaRPr lang="en-US" dirty="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Vroom’s Expectancy/</a:t>
            </a:r>
            <a:r>
              <a:rPr lang="en-US" dirty="0" err="1" smtClean="0"/>
              <a:t>Valency</a:t>
            </a:r>
            <a:r>
              <a:rPr lang="en-US" dirty="0" smtClean="0"/>
              <a:t> Theory</a:t>
            </a:r>
            <a:endParaRPr lang="en-US" dirty="0"/>
          </a:p>
        </p:txBody>
      </p:sp>
      <p:sp>
        <p:nvSpPr>
          <p:cNvPr id="3" name="Content Placeholder 2"/>
          <p:cNvSpPr>
            <a:spLocks noGrp="1"/>
          </p:cNvSpPr>
          <p:nvPr>
            <p:ph idx="1"/>
          </p:nvPr>
        </p:nvSpPr>
        <p:spPr>
          <a:xfrm>
            <a:off x="457200" y="1905000"/>
            <a:ext cx="8229600" cy="4617720"/>
          </a:xfrm>
        </p:spPr>
        <p:txBody>
          <a:bodyPr>
            <a:normAutofit fontScale="77500" lnSpcReduction="20000"/>
          </a:bodyPr>
          <a:lstStyle/>
          <a:p>
            <a:pPr lvl="0"/>
            <a:r>
              <a:rPr lang="en-US" dirty="0" smtClean="0"/>
              <a:t>Proposed by Victor Vroom from the Yale school of management</a:t>
            </a:r>
          </a:p>
          <a:p>
            <a:pPr lvl="0"/>
            <a:r>
              <a:rPr lang="en-US" dirty="0" smtClean="0"/>
              <a:t>Proposes that a person will decide to behave or act in a certain way because they are motivated to select specific behavior over other behaviors sue to what they expect the result of that selected behavior will be</a:t>
            </a:r>
          </a:p>
          <a:p>
            <a:pPr lvl="0"/>
            <a:r>
              <a:rPr lang="en-US" dirty="0" smtClean="0"/>
              <a:t>Motivation= expectancy*instrumentality*valence  M=E*I*V</a:t>
            </a:r>
          </a:p>
          <a:p>
            <a:pPr lvl="0"/>
            <a:r>
              <a:rPr lang="en-US" dirty="0" smtClean="0"/>
              <a:t>Motivation is the amount a person will be motivated by the situation they find themselves in.</a:t>
            </a:r>
          </a:p>
          <a:p>
            <a:pPr lvl="0"/>
            <a:r>
              <a:rPr lang="en-US" dirty="0" smtClean="0"/>
              <a:t>Expectancy is the person’s perception that effort will result in performance. Management should discover what resources, training, or supervision employees need</a:t>
            </a:r>
          </a:p>
          <a:p>
            <a:pPr lvl="0"/>
            <a:r>
              <a:rPr lang="en-US" dirty="0" smtClean="0"/>
              <a:t>Instrumentality is the person’s perception as to whether they will actually get what they desire. Management should ensure that the promises of rewards are fulfilled and the employee are aware of it</a:t>
            </a:r>
          </a:p>
          <a:p>
            <a:pPr lvl="0"/>
            <a:r>
              <a:rPr lang="en-US" dirty="0" smtClean="0"/>
              <a:t>Valence is the value the individuals places on the rewards based on their needs, goals and values</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14400"/>
          </a:xfrm>
        </p:spPr>
        <p:txBody>
          <a:bodyPr/>
          <a:lstStyle/>
          <a:p>
            <a:pPr algn="ctr"/>
            <a:r>
              <a:rPr lang="en-US" dirty="0" smtClean="0"/>
              <a:t>Leadership</a:t>
            </a:r>
            <a:endParaRPr lang="en-US" dirty="0"/>
          </a:p>
        </p:txBody>
      </p:sp>
      <p:sp>
        <p:nvSpPr>
          <p:cNvPr id="3" name="Content Placeholder 2"/>
          <p:cNvSpPr>
            <a:spLocks noGrp="1"/>
          </p:cNvSpPr>
          <p:nvPr>
            <p:ph idx="1"/>
          </p:nvPr>
        </p:nvSpPr>
        <p:spPr>
          <a:xfrm>
            <a:off x="457200" y="1447800"/>
            <a:ext cx="8229600" cy="4876800"/>
          </a:xfrm>
        </p:spPr>
        <p:txBody>
          <a:bodyPr>
            <a:normAutofit fontScale="77500" lnSpcReduction="20000"/>
          </a:bodyPr>
          <a:lstStyle/>
          <a:p>
            <a:r>
              <a:rPr lang="en-US" dirty="0" smtClean="0"/>
              <a:t>Leadership is the process of influencing people and providing an environment for them to achieve team or organizational activities</a:t>
            </a:r>
          </a:p>
          <a:p>
            <a:r>
              <a:rPr lang="en-US" dirty="0" smtClean="0"/>
              <a:t>The activity of leading a group of people or an organization or an ability to do so</a:t>
            </a:r>
          </a:p>
          <a:p>
            <a:r>
              <a:rPr lang="en-US" dirty="0" smtClean="0"/>
              <a:t>An art of motivating a group of people to act towards achieving  a common goal</a:t>
            </a:r>
          </a:p>
          <a:p>
            <a:r>
              <a:rPr lang="en-US" dirty="0" smtClean="0"/>
              <a:t>The leader is an inspiration and director of the action</a:t>
            </a:r>
          </a:p>
          <a:p>
            <a:r>
              <a:rPr lang="en-US" dirty="0" smtClean="0"/>
              <a:t>Process of influencing people and providing an environment for them to achieve the team or organizational goals</a:t>
            </a:r>
          </a:p>
          <a:p>
            <a:r>
              <a:rPr lang="en-US" dirty="0" smtClean="0"/>
              <a:t>Leaders arrange the work environment such as allocating resources, defining organizational goals</a:t>
            </a:r>
          </a:p>
          <a:p>
            <a:r>
              <a:rPr lang="en-US" dirty="0" smtClean="0"/>
              <a:t>For an organization to run smoothly, the top level management who are responsible to make decisions, create infrastructure should have sharp leadership skills</a:t>
            </a:r>
          </a:p>
          <a:p>
            <a:r>
              <a:rPr lang="en-US" dirty="0" smtClean="0"/>
              <a:t>Without better leadership skills, the company will struggle to sustain in long run</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Motivation</a:t>
            </a:r>
            <a:endParaRPr lang="en-US" dirty="0"/>
          </a:p>
        </p:txBody>
      </p:sp>
      <p:sp>
        <p:nvSpPr>
          <p:cNvPr id="3" name="Content Placeholder 2"/>
          <p:cNvSpPr>
            <a:spLocks noGrp="1"/>
          </p:cNvSpPr>
          <p:nvPr>
            <p:ph idx="1"/>
          </p:nvPr>
        </p:nvSpPr>
        <p:spPr/>
        <p:txBody>
          <a:bodyPr>
            <a:normAutofit/>
          </a:bodyPr>
          <a:lstStyle/>
          <a:p>
            <a:r>
              <a:rPr lang="en-US" dirty="0" smtClean="0"/>
              <a:t>Comes from Latin word ‘</a:t>
            </a:r>
            <a:r>
              <a:rPr lang="en-US" dirty="0" err="1" smtClean="0"/>
              <a:t>Mover’which</a:t>
            </a:r>
            <a:r>
              <a:rPr lang="en-US" dirty="0" smtClean="0"/>
              <a:t> means to move</a:t>
            </a:r>
          </a:p>
          <a:p>
            <a:r>
              <a:rPr lang="en-US" dirty="0" smtClean="0"/>
              <a:t>The process of influencing or stimulating a person to take action by creating a work atmosphere wherein the goals of the organization and needs of the person are satisfied</a:t>
            </a:r>
          </a:p>
          <a:p>
            <a:r>
              <a:rPr lang="en-US" dirty="0" smtClean="0"/>
              <a:t>Internal and external factors that stimulate desire and energy in people to be continually interested in and committed to a job </a:t>
            </a:r>
          </a:p>
          <a:p>
            <a:r>
              <a:rPr lang="en-US" dirty="0" smtClean="0"/>
              <a:t>Different people have different form of motivation. Rewards, punishment, monetary incentives</a:t>
            </a:r>
          </a:p>
          <a:p>
            <a:pPr>
              <a:buNone/>
            </a:pPr>
            <a:endParaRPr lang="en-US" dirty="0" smtClean="0"/>
          </a:p>
          <a:p>
            <a:pPr>
              <a:buNone/>
            </a:pPr>
            <a:endParaRPr lang="en-US" dirty="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066800"/>
            <a:ext cx="8229600" cy="5257800"/>
          </a:xfrm>
        </p:spPr>
        <p:txBody>
          <a:bodyPr>
            <a:normAutofit lnSpcReduction="10000"/>
          </a:bodyPr>
          <a:lstStyle/>
          <a:p>
            <a:endParaRPr lang="en-US" dirty="0" smtClean="0"/>
          </a:p>
          <a:p>
            <a:r>
              <a:rPr lang="en-US" dirty="0" smtClean="0"/>
              <a:t>Great leaders should possess the ability to adapt their behavior and styles according to the situation</a:t>
            </a:r>
          </a:p>
          <a:p>
            <a:r>
              <a:rPr lang="en-US" dirty="0" smtClean="0"/>
              <a:t>There is a difference between leaders and managers</a:t>
            </a:r>
          </a:p>
          <a:p>
            <a:r>
              <a:rPr lang="en-US" dirty="0" smtClean="0"/>
              <a:t>All leaders shouldn’t necessarily be managers</a:t>
            </a:r>
          </a:p>
          <a:p>
            <a:r>
              <a:rPr lang="en-US" dirty="0" smtClean="0"/>
              <a:t>All managers to be successful must possess great leadership skills</a:t>
            </a:r>
          </a:p>
          <a:p>
            <a:r>
              <a:rPr lang="en-US" dirty="0" smtClean="0"/>
              <a:t>In simple words, a good manager is a leader, but a good leader is not necessarily a manager</a:t>
            </a:r>
          </a:p>
          <a:p>
            <a:r>
              <a:rPr lang="en-US" dirty="0" smtClean="0"/>
              <a:t>A manager holds a higher position, may lead a team, his functions vary from planning, directing to controlling, whereas a leader might be any one of the team members with strong influence over the others </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a:bodyPr>
          <a:lstStyle/>
          <a:p>
            <a:r>
              <a:rPr lang="en-US" dirty="0" smtClean="0"/>
              <a:t>Qualities of a good Leader</a:t>
            </a:r>
            <a:endParaRPr lang="en-US" dirty="0"/>
          </a:p>
        </p:txBody>
      </p:sp>
      <p:sp>
        <p:nvSpPr>
          <p:cNvPr id="3" name="Content Placeholder 2"/>
          <p:cNvSpPr>
            <a:spLocks noGrp="1"/>
          </p:cNvSpPr>
          <p:nvPr>
            <p:ph idx="1"/>
          </p:nvPr>
        </p:nvSpPr>
        <p:spPr/>
        <p:txBody>
          <a:bodyPr>
            <a:normAutofit fontScale="62500" lnSpcReduction="20000"/>
          </a:bodyPr>
          <a:lstStyle/>
          <a:p>
            <a:r>
              <a:rPr lang="en-US" b="1" dirty="0" smtClean="0"/>
              <a:t>Honesty and Integrity</a:t>
            </a:r>
          </a:p>
          <a:p>
            <a:pPr lvl="1"/>
            <a:r>
              <a:rPr lang="en-US" dirty="0" smtClean="0"/>
              <a:t>A leader must be trustworthy, and be known to live their life with honesty and integrity</a:t>
            </a:r>
          </a:p>
          <a:p>
            <a:pPr lvl="1"/>
            <a:r>
              <a:rPr lang="en-US" dirty="0" smtClean="0"/>
              <a:t>A person of honesty and integrity is the same on outside and the inside</a:t>
            </a:r>
          </a:p>
          <a:p>
            <a:pPr lvl="1"/>
            <a:r>
              <a:rPr lang="en-US" dirty="0" smtClean="0"/>
              <a:t>A leader must have ethical behavior thus the trust of the follower</a:t>
            </a:r>
          </a:p>
          <a:p>
            <a:r>
              <a:rPr lang="en-US" b="1" dirty="0" smtClean="0"/>
              <a:t>Personality/Confidence</a:t>
            </a:r>
          </a:p>
          <a:p>
            <a:pPr lvl="1"/>
            <a:r>
              <a:rPr lang="en-US" dirty="0" smtClean="0"/>
              <a:t>A good leader is confident, in order to lead and set direction, a leader needs to appear confident in person and in leadership roles</a:t>
            </a:r>
          </a:p>
          <a:p>
            <a:pPr lvl="1"/>
            <a:r>
              <a:rPr lang="en-US" dirty="0" smtClean="0"/>
              <a:t> A leader who conveys confidence towards the proposed objective inspires the best effort from team members</a:t>
            </a:r>
          </a:p>
          <a:p>
            <a:r>
              <a:rPr lang="en-US" b="1" dirty="0" smtClean="0"/>
              <a:t>Human Skills</a:t>
            </a:r>
          </a:p>
          <a:p>
            <a:pPr lvl="1"/>
            <a:r>
              <a:rPr lang="en-US" dirty="0" smtClean="0"/>
              <a:t>Should know how to treat and talk to his members</a:t>
            </a:r>
          </a:p>
          <a:p>
            <a:pPr lvl="1"/>
            <a:r>
              <a:rPr lang="en-US" dirty="0" smtClean="0"/>
              <a:t>Give respect, give credit to people when due</a:t>
            </a:r>
          </a:p>
          <a:p>
            <a:pPr lvl="1"/>
            <a:r>
              <a:rPr lang="en-US" dirty="0" smtClean="0"/>
              <a:t>When people feel they that are being treated fairly, they reward a leader with loyalty and dedication</a:t>
            </a:r>
          </a:p>
          <a:p>
            <a:r>
              <a:rPr lang="en-US" b="1" dirty="0" smtClean="0"/>
              <a:t>Initiative</a:t>
            </a:r>
          </a:p>
          <a:p>
            <a:pPr lvl="1"/>
            <a:r>
              <a:rPr lang="en-US" dirty="0" smtClean="0"/>
              <a:t>A good leader must always take an initiative</a:t>
            </a:r>
          </a:p>
          <a:p>
            <a:pPr lvl="1"/>
            <a:r>
              <a:rPr lang="en-US" dirty="0" smtClean="0"/>
              <a:t>He/she must be able to construct and implement his own plans</a:t>
            </a:r>
          </a:p>
          <a:p>
            <a:pPr lvl="1"/>
            <a:r>
              <a:rPr lang="en-US" dirty="0" smtClean="0"/>
              <a:t>He/she must do the right thing at the right time without being told by others</a:t>
            </a:r>
          </a:p>
          <a:p>
            <a:pPr lvl="1"/>
            <a:endParaRPr lang="en-US" dirty="0" smtClean="0"/>
          </a:p>
          <a:p>
            <a:pPr>
              <a:buNone/>
            </a:pPr>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295400"/>
            <a:ext cx="8229600" cy="5029200"/>
          </a:xfrm>
        </p:spPr>
        <p:txBody>
          <a:bodyPr>
            <a:normAutofit fontScale="77500" lnSpcReduction="20000"/>
          </a:bodyPr>
          <a:lstStyle/>
          <a:p>
            <a:r>
              <a:rPr lang="en-US" b="1" dirty="0" smtClean="0"/>
              <a:t>Innovative</a:t>
            </a:r>
          </a:p>
          <a:p>
            <a:pPr lvl="1"/>
            <a:r>
              <a:rPr lang="en-US" dirty="0" smtClean="0"/>
              <a:t>Must have a good imagination and visualization skills</a:t>
            </a:r>
          </a:p>
          <a:p>
            <a:pPr lvl="1"/>
            <a:r>
              <a:rPr lang="en-US" dirty="0" smtClean="0"/>
              <a:t>Must be able to combine new ideas with old ones and develop new tactics to solve problems</a:t>
            </a:r>
          </a:p>
          <a:p>
            <a:r>
              <a:rPr lang="en-US" b="1" dirty="0" smtClean="0"/>
              <a:t>Communication skills</a:t>
            </a:r>
          </a:p>
          <a:p>
            <a:pPr lvl="1"/>
            <a:r>
              <a:rPr lang="en-US" dirty="0" smtClean="0"/>
              <a:t>A good leader must be an effective and excellent communicator</a:t>
            </a:r>
          </a:p>
          <a:p>
            <a:pPr lvl="1"/>
            <a:r>
              <a:rPr lang="en-US" dirty="0" smtClean="0"/>
              <a:t>must be a good speaker and writer, must use simple language to give information, instructions and guidance to his followers</a:t>
            </a:r>
          </a:p>
          <a:p>
            <a:r>
              <a:rPr lang="en-US" b="1" dirty="0" smtClean="0"/>
              <a:t>Discipline</a:t>
            </a:r>
          </a:p>
          <a:p>
            <a:pPr lvl="1"/>
            <a:r>
              <a:rPr lang="en-US" dirty="0" smtClean="0"/>
              <a:t>A good leader must be a disciplined person</a:t>
            </a:r>
          </a:p>
          <a:p>
            <a:pPr lvl="1"/>
            <a:r>
              <a:rPr lang="en-US" dirty="0" smtClean="0"/>
              <a:t>must have respect for the rule and regulations of the organization, this is because his followers will follow his example</a:t>
            </a:r>
          </a:p>
          <a:p>
            <a:r>
              <a:rPr lang="en-US" b="1" dirty="0" smtClean="0"/>
              <a:t>Committed to excellence</a:t>
            </a:r>
          </a:p>
          <a:p>
            <a:pPr lvl="1"/>
            <a:r>
              <a:rPr lang="en-US" dirty="0" smtClean="0"/>
              <a:t>The good leader not only maintains high standards, but also is proactive in raising the bar in order to achieve excellence in all areas</a:t>
            </a:r>
          </a:p>
          <a:p>
            <a:pPr lvl="1"/>
            <a:r>
              <a:rPr lang="en-US" dirty="0" smtClean="0"/>
              <a:t>there is no greater motivation than seeing the boss down in the trenches working alongside everyone else, showing that hard work is being done on every level</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Leadership Style</a:t>
            </a:r>
            <a:endParaRPr lang="en-US" dirty="0"/>
          </a:p>
        </p:txBody>
      </p:sp>
      <p:sp>
        <p:nvSpPr>
          <p:cNvPr id="3" name="Content Placeholder 2"/>
          <p:cNvSpPr>
            <a:spLocks noGrp="1"/>
          </p:cNvSpPr>
          <p:nvPr>
            <p:ph idx="1"/>
          </p:nvPr>
        </p:nvSpPr>
        <p:spPr>
          <a:xfrm>
            <a:off x="457200" y="2057400"/>
            <a:ext cx="8229600" cy="4495800"/>
          </a:xfrm>
        </p:spPr>
        <p:txBody>
          <a:bodyPr>
            <a:normAutofit fontScale="70000" lnSpcReduction="20000"/>
          </a:bodyPr>
          <a:lstStyle/>
          <a:p>
            <a:pPr lvl="1"/>
            <a:r>
              <a:rPr lang="en-US" dirty="0" smtClean="0"/>
              <a:t>The behavioral pattern which a leader adopts is known as the style of leadership</a:t>
            </a:r>
          </a:p>
          <a:p>
            <a:pPr lvl="1"/>
            <a:r>
              <a:rPr lang="en-US" dirty="0" smtClean="0"/>
              <a:t>The leadership style in a particular situation is determined by the leader’s personality, experience, values, nature of followers and the environment</a:t>
            </a:r>
          </a:p>
          <a:p>
            <a:pPr lvl="1"/>
            <a:endParaRPr lang="en-US" b="1" dirty="0" smtClean="0"/>
          </a:p>
          <a:p>
            <a:r>
              <a:rPr lang="en-US" b="1" dirty="0" smtClean="0"/>
              <a:t>Autocratic Style/Authoritarian Style</a:t>
            </a:r>
          </a:p>
          <a:p>
            <a:pPr lvl="1"/>
            <a:r>
              <a:rPr lang="en-US" dirty="0" smtClean="0"/>
              <a:t>Gives orders which the leader insists shall be obeyed</a:t>
            </a:r>
          </a:p>
          <a:p>
            <a:pPr lvl="1"/>
            <a:r>
              <a:rPr lang="en-US" dirty="0" smtClean="0"/>
              <a:t>Autocratic leaders typically make choices based on their own ideas and judgments and rarely accept advice from followers</a:t>
            </a:r>
          </a:p>
          <a:p>
            <a:pPr lvl="1"/>
            <a:r>
              <a:rPr lang="en-US" dirty="0" smtClean="0"/>
              <a:t>Leaders make all the decisions, little or no inputs from the group members</a:t>
            </a:r>
          </a:p>
          <a:p>
            <a:pPr lvl="1"/>
            <a:r>
              <a:rPr lang="en-US" dirty="0" smtClean="0"/>
              <a:t>Autocratic leadership can be beneficial in some instances, such as when decisions need to be made quickly without consulting with a large group of people</a:t>
            </a:r>
          </a:p>
          <a:p>
            <a:pPr lvl="1"/>
            <a:r>
              <a:rPr lang="en-US" dirty="0" smtClean="0"/>
              <a:t>People who abuse an autocratic leadership style are often viewed as bossy, controlling, and dictatorial, which can lead to resentment among group members</a:t>
            </a:r>
          </a:p>
          <a:p>
            <a:pPr lvl="1">
              <a:buNone/>
            </a:pPr>
            <a:endParaRPr lang="en-US" dirty="0" smtClean="0"/>
          </a:p>
          <a:p>
            <a:pPr lvl="1"/>
            <a:endParaRPr lang="en-US" dirty="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371600"/>
            <a:ext cx="8229600" cy="5486400"/>
          </a:xfrm>
        </p:spPr>
        <p:txBody>
          <a:bodyPr>
            <a:normAutofit fontScale="70000" lnSpcReduction="20000"/>
          </a:bodyPr>
          <a:lstStyle/>
          <a:p>
            <a:r>
              <a:rPr lang="en-US" b="1" dirty="0" smtClean="0"/>
              <a:t>Democratic Style/Participative Style</a:t>
            </a:r>
          </a:p>
          <a:p>
            <a:pPr lvl="1"/>
            <a:r>
              <a:rPr lang="en-US" dirty="0" smtClean="0"/>
              <a:t>A democratic leader is one who gives orders after consulting the group</a:t>
            </a:r>
          </a:p>
          <a:p>
            <a:pPr lvl="1"/>
            <a:r>
              <a:rPr lang="en-US" dirty="0" smtClean="0"/>
              <a:t>Researchers have found that this leadership style is usually one of the most effective and lead to higher productivity, better contributions from group members, and increased group morale</a:t>
            </a:r>
          </a:p>
          <a:p>
            <a:pPr lvl="1"/>
            <a:r>
              <a:rPr lang="en-US" dirty="0" smtClean="0"/>
              <a:t>Policies are worked out in group discussions, and praise and blame will be shared by the group members</a:t>
            </a:r>
          </a:p>
          <a:p>
            <a:pPr lvl="1"/>
            <a:r>
              <a:rPr lang="en-US" dirty="0" smtClean="0"/>
              <a:t>Members of the group feel more engaged in the process, group members are encouraged to share ideas and opinions, even though the leader retains the final say over decisions</a:t>
            </a:r>
          </a:p>
          <a:p>
            <a:pPr lvl="1"/>
            <a:endParaRPr lang="en-US" dirty="0" smtClean="0"/>
          </a:p>
          <a:p>
            <a:r>
              <a:rPr lang="en-US" b="1" dirty="0" smtClean="0"/>
              <a:t>Laissez Faire Style/Free Rein Style</a:t>
            </a:r>
          </a:p>
          <a:p>
            <a:pPr lvl="1"/>
            <a:r>
              <a:rPr lang="en-US" dirty="0" smtClean="0"/>
              <a:t>A free rein leader doesn’t lead, but leaves the group entirely to itself</a:t>
            </a:r>
          </a:p>
          <a:p>
            <a:pPr lvl="1"/>
            <a:r>
              <a:rPr lang="en-US" dirty="0" smtClean="0"/>
              <a:t>the leader provides little or no direction and gives employees as much freedom as possible, even though the leader is responsible for the final outcome</a:t>
            </a:r>
          </a:p>
          <a:p>
            <a:pPr lvl="1"/>
            <a:r>
              <a:rPr lang="en-US" dirty="0" smtClean="0"/>
              <a:t>Depends largely upon the group to establish its own goals and work out its own problems</a:t>
            </a:r>
          </a:p>
          <a:p>
            <a:pPr lvl="1"/>
            <a:r>
              <a:rPr lang="en-US" dirty="0" smtClean="0"/>
              <a:t>Group members work themselves and provide their own motivation</a:t>
            </a:r>
          </a:p>
          <a:p>
            <a:pPr lvl="1"/>
            <a:r>
              <a:rPr lang="en-US" dirty="0" smtClean="0"/>
              <a:t>Not ideal in situations where group members lack the knowledge or experience they need to complete tasks and make decisions</a:t>
            </a: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95400"/>
          </a:xfrm>
        </p:spPr>
        <p:txBody>
          <a:bodyPr>
            <a:normAutofit/>
          </a:bodyPr>
          <a:lstStyle/>
          <a:p>
            <a:r>
              <a:rPr lang="en-US" dirty="0" smtClean="0"/>
              <a:t>Managerial Grid</a:t>
            </a:r>
            <a:endParaRPr lang="en-US" dirty="0"/>
          </a:p>
        </p:txBody>
      </p:sp>
      <p:sp>
        <p:nvSpPr>
          <p:cNvPr id="3" name="Content Placeholder 2"/>
          <p:cNvSpPr>
            <a:spLocks noGrp="1"/>
          </p:cNvSpPr>
          <p:nvPr>
            <p:ph idx="1"/>
          </p:nvPr>
        </p:nvSpPr>
        <p:spPr>
          <a:xfrm>
            <a:off x="457200" y="1447800"/>
            <a:ext cx="8229600" cy="5486400"/>
          </a:xfrm>
        </p:spPr>
        <p:txBody>
          <a:bodyPr>
            <a:normAutofit fontScale="55000" lnSpcReduction="20000"/>
          </a:bodyPr>
          <a:lstStyle/>
          <a:p>
            <a:pPr lvl="1"/>
            <a:r>
              <a:rPr lang="en-US" dirty="0" smtClean="0"/>
              <a:t>Developed by Robert R Blake and Jake Mouton</a:t>
            </a:r>
          </a:p>
          <a:p>
            <a:pPr lvl="1"/>
            <a:r>
              <a:rPr lang="en-US" dirty="0" smtClean="0"/>
              <a:t>The model is represented as a grid with concern for production as the X–axis and concern for people as the Y-axis, each axis ranges from 1 (low) to 9 (high)</a:t>
            </a:r>
          </a:p>
          <a:p>
            <a:pPr lvl="1"/>
            <a:r>
              <a:rPr lang="en-US" dirty="0" smtClean="0"/>
              <a:t>Based on the concerns, this model identified 5 different leadership styles</a:t>
            </a:r>
          </a:p>
          <a:p>
            <a:r>
              <a:rPr lang="en-US" b="1" dirty="0" smtClean="0"/>
              <a:t>The Indifferent or Impoverished Style (1,1)</a:t>
            </a:r>
          </a:p>
          <a:p>
            <a:pPr lvl="1"/>
            <a:r>
              <a:rPr lang="en-US" dirty="0" smtClean="0"/>
              <a:t>Low concern for both the production and people</a:t>
            </a:r>
          </a:p>
          <a:p>
            <a:pPr lvl="1"/>
            <a:r>
              <a:rPr lang="en-US" dirty="0" smtClean="0"/>
              <a:t>Main concern for the leader is not to be held responsible for the mistakes , which results in less innovations</a:t>
            </a:r>
          </a:p>
          <a:p>
            <a:r>
              <a:rPr lang="en-US" b="1" dirty="0" smtClean="0"/>
              <a:t>The Accommodating or Country Style (1,9)</a:t>
            </a:r>
          </a:p>
          <a:p>
            <a:pPr lvl="1"/>
            <a:r>
              <a:rPr lang="en-US" dirty="0" smtClean="0"/>
              <a:t>Low concern for production and high concern for People</a:t>
            </a:r>
          </a:p>
          <a:p>
            <a:pPr lvl="1"/>
            <a:r>
              <a:rPr lang="en-US" dirty="0" smtClean="0"/>
              <a:t>Leaders pays much attention for the comfort of the employees </a:t>
            </a:r>
          </a:p>
          <a:p>
            <a:pPr lvl="1"/>
            <a:r>
              <a:rPr lang="en-US" dirty="0" smtClean="0"/>
              <a:t>Resulting atmosphere is usually friendly, but not necessarily very productive</a:t>
            </a:r>
          </a:p>
          <a:p>
            <a:r>
              <a:rPr lang="en-US" b="1" dirty="0" smtClean="0"/>
              <a:t>The Dictatorial or Perish Style (9,1)</a:t>
            </a:r>
          </a:p>
          <a:p>
            <a:pPr lvl="1"/>
            <a:r>
              <a:rPr lang="en-US" dirty="0" smtClean="0"/>
              <a:t>High concern for production and low concern for people</a:t>
            </a:r>
          </a:p>
          <a:p>
            <a:pPr lvl="1"/>
            <a:r>
              <a:rPr lang="en-US" dirty="0" smtClean="0"/>
              <a:t>Leaders find employee needs unimportant; they provide their employees with money and expect performance in return</a:t>
            </a:r>
          </a:p>
          <a:p>
            <a:pPr lvl="1"/>
            <a:r>
              <a:rPr lang="en-US" dirty="0" smtClean="0"/>
              <a:t>Managers using this style also pressure their employees through rules and punishments to achieve the company goals</a:t>
            </a:r>
          </a:p>
          <a:p>
            <a:r>
              <a:rPr lang="en-US" b="1" dirty="0" smtClean="0"/>
              <a:t>The Sound or Team Style (9,9)</a:t>
            </a:r>
          </a:p>
          <a:p>
            <a:pPr lvl="1"/>
            <a:r>
              <a:rPr lang="en-US" dirty="0" smtClean="0"/>
              <a:t>High concern for both the production and people</a:t>
            </a:r>
          </a:p>
          <a:p>
            <a:pPr lvl="1"/>
            <a:r>
              <a:rPr lang="en-US" dirty="0" smtClean="0"/>
              <a:t>managers choosing to use this style encourage teamwork and commitment among employees</a:t>
            </a:r>
          </a:p>
          <a:p>
            <a:r>
              <a:rPr lang="en-US" b="1" dirty="0" smtClean="0"/>
              <a:t>The Status Quo or Middle of the Road Style (5,5)</a:t>
            </a:r>
          </a:p>
          <a:p>
            <a:pPr lvl="1"/>
            <a:r>
              <a:rPr lang="en-US" dirty="0" smtClean="0"/>
              <a:t>Managers using this style try to balance between company goals and workers' needs</a:t>
            </a:r>
          </a:p>
          <a:p>
            <a:pPr lvl="1"/>
            <a:r>
              <a:rPr lang="en-US" dirty="0" smtClean="0"/>
              <a:t>By giving some concern to both people and production, managers who use this style hope to achieve suitable performance but doing so gives away a bit of each concern so that neither production nor people needs are met.</a:t>
            </a:r>
          </a:p>
          <a:p>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Management_Grid.PNG"/>
          <p:cNvPicPr>
            <a:picLocks noGrp="1" noChangeAspect="1"/>
          </p:cNvPicPr>
          <p:nvPr>
            <p:ph idx="1"/>
          </p:nvPr>
        </p:nvPicPr>
        <p:blipFill>
          <a:blip r:embed="rId2"/>
          <a:stretch>
            <a:fillRect/>
          </a:stretch>
        </p:blipFill>
        <p:spPr>
          <a:xfrm>
            <a:off x="1295400" y="990600"/>
            <a:ext cx="6172200" cy="5075237"/>
          </a:xfrm>
        </p:spPr>
      </p:pic>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Leadership Approach/Theories</a:t>
            </a:r>
            <a:endParaRPr lang="en-US" dirty="0"/>
          </a:p>
        </p:txBody>
      </p:sp>
      <p:sp>
        <p:nvSpPr>
          <p:cNvPr id="3" name="Content Placeholder 2"/>
          <p:cNvSpPr>
            <a:spLocks noGrp="1"/>
          </p:cNvSpPr>
          <p:nvPr>
            <p:ph idx="1"/>
          </p:nvPr>
        </p:nvSpPr>
        <p:spPr>
          <a:xfrm>
            <a:off x="457200" y="990600"/>
            <a:ext cx="8229600" cy="4648200"/>
          </a:xfrm>
        </p:spPr>
        <p:txBody>
          <a:bodyPr/>
          <a:lstStyle/>
          <a:p>
            <a:pPr>
              <a:buNone/>
            </a:pPr>
            <a:endParaRPr lang="en-US" dirty="0"/>
          </a:p>
        </p:txBody>
      </p:sp>
      <p:sp>
        <p:nvSpPr>
          <p:cNvPr id="4" name="Oval 3"/>
          <p:cNvSpPr/>
          <p:nvPr/>
        </p:nvSpPr>
        <p:spPr>
          <a:xfrm>
            <a:off x="2971800" y="3657600"/>
            <a:ext cx="2362200" cy="1066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Leadership Approach</a:t>
            </a:r>
            <a:endParaRPr lang="en-US" dirty="0"/>
          </a:p>
        </p:txBody>
      </p:sp>
      <p:cxnSp>
        <p:nvCxnSpPr>
          <p:cNvPr id="10" name="Straight Arrow Connector 9"/>
          <p:cNvCxnSpPr/>
          <p:nvPr/>
        </p:nvCxnSpPr>
        <p:spPr>
          <a:xfrm rot="10800000">
            <a:off x="5334000" y="4191000"/>
            <a:ext cx="838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33" idx="3"/>
            <a:endCxn id="4" idx="2"/>
          </p:cNvCxnSpPr>
          <p:nvPr/>
        </p:nvCxnSpPr>
        <p:spPr>
          <a:xfrm>
            <a:off x="1981200" y="4191000"/>
            <a:ext cx="990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5400000" flipH="1" flipV="1">
            <a:off x="3772694" y="5066506"/>
            <a:ext cx="685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a:off x="3772694" y="3313906"/>
            <a:ext cx="685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3124200" y="2514600"/>
            <a:ext cx="20574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Trait Approach</a:t>
            </a:r>
            <a:endParaRPr lang="en-US" dirty="0"/>
          </a:p>
        </p:txBody>
      </p:sp>
      <p:sp>
        <p:nvSpPr>
          <p:cNvPr id="31" name="Rectangle 30"/>
          <p:cNvSpPr/>
          <p:nvPr/>
        </p:nvSpPr>
        <p:spPr>
          <a:xfrm>
            <a:off x="6248400" y="3886200"/>
            <a:ext cx="2057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Behavioral Approach</a:t>
            </a:r>
            <a:endParaRPr lang="en-US" dirty="0"/>
          </a:p>
        </p:txBody>
      </p:sp>
      <p:sp>
        <p:nvSpPr>
          <p:cNvPr id="32" name="Rectangle 31"/>
          <p:cNvSpPr/>
          <p:nvPr/>
        </p:nvSpPr>
        <p:spPr>
          <a:xfrm>
            <a:off x="3124200" y="5257800"/>
            <a:ext cx="20574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Contingency Approach</a:t>
            </a:r>
            <a:endParaRPr lang="en-US" dirty="0"/>
          </a:p>
        </p:txBody>
      </p:sp>
      <p:sp>
        <p:nvSpPr>
          <p:cNvPr id="33" name="Rectangle 32"/>
          <p:cNvSpPr/>
          <p:nvPr/>
        </p:nvSpPr>
        <p:spPr>
          <a:xfrm>
            <a:off x="228600" y="3886200"/>
            <a:ext cx="1752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Integrated Approach</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Trait Approach of Leadership</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Based on the personal traits, abilities, personality, background, physical characteristic, intelligence, attitudes, learning behavior, maturity</a:t>
            </a:r>
          </a:p>
          <a:p>
            <a:r>
              <a:rPr lang="en-US" dirty="0" smtClean="0"/>
              <a:t>These traits distinguish great leaders from rest of us</a:t>
            </a:r>
          </a:p>
          <a:p>
            <a:r>
              <a:rPr lang="en-US" dirty="0" smtClean="0"/>
              <a:t>A set of core traits of effective leaders have been identified</a:t>
            </a:r>
          </a:p>
          <a:p>
            <a:pPr lvl="1"/>
            <a:r>
              <a:rPr lang="en-US" b="1" dirty="0" smtClean="0"/>
              <a:t>Achievement drive</a:t>
            </a:r>
            <a:r>
              <a:rPr lang="en-US" dirty="0" smtClean="0"/>
              <a:t>: high level of effort, ambitions and inner motivation to pursue goals</a:t>
            </a:r>
          </a:p>
          <a:p>
            <a:pPr lvl="1"/>
            <a:r>
              <a:rPr lang="en-US" b="1" dirty="0" smtClean="0"/>
              <a:t>Leadership Motivation</a:t>
            </a:r>
            <a:r>
              <a:rPr lang="en-US" dirty="0" smtClean="0"/>
              <a:t>: an intense desire to lead others to fulfill organizational goals</a:t>
            </a:r>
          </a:p>
          <a:p>
            <a:pPr lvl="1"/>
            <a:r>
              <a:rPr lang="en-US" b="1" dirty="0" smtClean="0"/>
              <a:t>Honesty and Integrity</a:t>
            </a:r>
            <a:r>
              <a:rPr lang="en-US" dirty="0" smtClean="0"/>
              <a:t>: trustworthy, reliable and leader’s truthfulness and tendency to translate word into deeds</a:t>
            </a:r>
          </a:p>
          <a:p>
            <a:pPr lvl="1"/>
            <a:r>
              <a:rPr lang="en-US" b="1" dirty="0" smtClean="0"/>
              <a:t>Self-Confidence</a:t>
            </a:r>
            <a:r>
              <a:rPr lang="en-US" dirty="0" smtClean="0"/>
              <a:t>: belief in ones self, ideas and ability</a:t>
            </a:r>
          </a:p>
          <a:p>
            <a:pPr lvl="1"/>
            <a:r>
              <a:rPr lang="en-US" b="1" dirty="0" smtClean="0"/>
              <a:t>Intelligence/Cognitive ability</a:t>
            </a:r>
            <a:r>
              <a:rPr lang="en-US" dirty="0" smtClean="0"/>
              <a:t>: capable of exercising good judgment, strong analytical abilities </a:t>
            </a:r>
          </a:p>
          <a:p>
            <a:pPr lvl="1"/>
            <a:r>
              <a:rPr lang="en-US" b="1" dirty="0" smtClean="0"/>
              <a:t>Knowledge of Business</a:t>
            </a:r>
            <a:r>
              <a:rPr lang="en-US" dirty="0" smtClean="0"/>
              <a:t>: knowledge of the organization and other technical matters</a:t>
            </a:r>
          </a:p>
          <a:p>
            <a:pPr lvl="1"/>
            <a:r>
              <a:rPr lang="en-US" b="1" dirty="0" smtClean="0"/>
              <a:t>Self Monitoring Personality</a:t>
            </a:r>
            <a:r>
              <a:rPr lang="en-US" dirty="0" smtClean="0"/>
              <a:t>: the leader’s sensitivity to situational cues and ability to adapt his or her own behavior appropriately</a:t>
            </a:r>
          </a:p>
          <a:p>
            <a:pPr lvl="1"/>
            <a:endParaRPr lang="en-US" dirty="0" smtClean="0"/>
          </a:p>
          <a:p>
            <a:pPr lvl="1"/>
            <a:endParaRPr lang="en-US" dirty="0" smtClean="0"/>
          </a:p>
          <a:p>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Behavioral Approach of Leadership</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This approach answers what behaviors make leaders effective</a:t>
            </a:r>
          </a:p>
          <a:p>
            <a:r>
              <a:rPr lang="en-US" dirty="0" smtClean="0"/>
              <a:t>Argues great leaders are made, not born, explains leadership capability can be learned</a:t>
            </a:r>
          </a:p>
          <a:p>
            <a:r>
              <a:rPr lang="en-US" dirty="0" smtClean="0"/>
              <a:t>Identifies two distinguished behavior, People oriented behavior and Task oriented behavior</a:t>
            </a:r>
          </a:p>
          <a:p>
            <a:r>
              <a:rPr lang="en-US" b="1" dirty="0" smtClean="0"/>
              <a:t>People oriented behavior</a:t>
            </a:r>
          </a:p>
          <a:p>
            <a:pPr lvl="1"/>
            <a:r>
              <a:rPr lang="en-US" dirty="0" smtClean="0"/>
              <a:t>Shows mutual trust and respect for subordinates</a:t>
            </a:r>
          </a:p>
          <a:p>
            <a:pPr lvl="1"/>
            <a:r>
              <a:rPr lang="en-US" dirty="0" smtClean="0"/>
              <a:t>Genuine concern and desire to look out for their needs and welfare</a:t>
            </a:r>
          </a:p>
          <a:p>
            <a:pPr lvl="1"/>
            <a:r>
              <a:rPr lang="en-US" dirty="0" smtClean="0"/>
              <a:t>Listens to employee suggestion, does personal favors to employees when needed</a:t>
            </a:r>
          </a:p>
          <a:p>
            <a:pPr lvl="1"/>
            <a:r>
              <a:rPr lang="en-US" dirty="0" smtClean="0"/>
              <a:t>Treats employees equally and support their interest</a:t>
            </a:r>
          </a:p>
          <a:p>
            <a:pPr lvl="1">
              <a:buNone/>
            </a:pPr>
            <a:endParaRPr lang="en-US" dirty="0" smtClean="0"/>
          </a:p>
          <a:p>
            <a:pPr lvl="1"/>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of Management</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The employers and managers have to understand what motivates their subordinates to be more productive at work</a:t>
            </a:r>
          </a:p>
          <a:p>
            <a:r>
              <a:rPr lang="en-US" dirty="0" smtClean="0"/>
              <a:t>Better the motivation schemes, better the quality of work produced</a:t>
            </a:r>
          </a:p>
          <a:p>
            <a:r>
              <a:rPr lang="en-US" dirty="0" smtClean="0"/>
              <a:t>Main role of management is to create an environment in the workspace where individuals can work efficiently with the feel of work satisfaction, towards achieving the organizations goals</a:t>
            </a:r>
          </a:p>
          <a:p>
            <a:r>
              <a:rPr lang="en-US" dirty="0" smtClean="0"/>
              <a:t>Every human being is unique, their needs their behaviors are different from each other</a:t>
            </a:r>
          </a:p>
          <a:p>
            <a:r>
              <a:rPr lang="en-US" dirty="0" smtClean="0"/>
              <a:t>Managers should be able to study their nature and find the best motivation strategy for each individuals</a:t>
            </a:r>
          </a:p>
          <a:p>
            <a:r>
              <a:rPr lang="en-US" dirty="0" smtClean="0"/>
              <a:t>Provide necessary training, knowledge, and information about the jobs they are performing</a:t>
            </a:r>
          </a:p>
          <a:p>
            <a:r>
              <a:rPr lang="en-US" dirty="0" smtClean="0"/>
              <a:t>Get necessary feedback from employees and implement them towards the work being done</a:t>
            </a:r>
          </a:p>
          <a:p>
            <a:r>
              <a:rPr lang="en-US" dirty="0" smtClean="0"/>
              <a:t>Adequate Salary and wage system should be determined</a:t>
            </a:r>
          </a:p>
          <a:p>
            <a:r>
              <a:rPr lang="en-US" dirty="0" smtClean="0"/>
              <a:t>Making the workplace environment fun and interesting</a:t>
            </a:r>
          </a:p>
          <a:p>
            <a:endParaRPr lang="en-US" dirty="0" smtClean="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371600"/>
            <a:ext cx="8229600" cy="4953000"/>
          </a:xfrm>
        </p:spPr>
        <p:txBody>
          <a:bodyPr>
            <a:normAutofit fontScale="92500" lnSpcReduction="10000"/>
          </a:bodyPr>
          <a:lstStyle/>
          <a:p>
            <a:r>
              <a:rPr lang="en-US" b="1" dirty="0" smtClean="0"/>
              <a:t>Task Oriented Behavior</a:t>
            </a:r>
          </a:p>
          <a:p>
            <a:pPr lvl="1"/>
            <a:r>
              <a:rPr lang="en-US" dirty="0" smtClean="0"/>
              <a:t>Assigns employees to specific tasks</a:t>
            </a:r>
          </a:p>
          <a:p>
            <a:pPr lvl="1"/>
            <a:r>
              <a:rPr lang="en-US" dirty="0" smtClean="0"/>
              <a:t>Ensures they follow the organization rules and procedures</a:t>
            </a:r>
          </a:p>
          <a:p>
            <a:pPr lvl="1"/>
            <a:r>
              <a:rPr lang="en-US" dirty="0" smtClean="0"/>
              <a:t>Pushes them to reach their performance capacity</a:t>
            </a:r>
          </a:p>
          <a:p>
            <a:pPr lvl="1"/>
            <a:r>
              <a:rPr lang="en-US" dirty="0" smtClean="0"/>
              <a:t>Emphasizes on getting the work done, no matter what</a:t>
            </a:r>
          </a:p>
          <a:p>
            <a:pPr lvl="1"/>
            <a:r>
              <a:rPr lang="en-US" dirty="0" smtClean="0"/>
              <a:t>Wants the work specified to be done b y the time deadline given</a:t>
            </a:r>
          </a:p>
          <a:p>
            <a:r>
              <a:rPr lang="en-US" dirty="0" smtClean="0"/>
              <a:t>Initially it was thought that the leaders who tend to people oriented behavior are weak at the task oriented behavior and vice versa</a:t>
            </a:r>
          </a:p>
          <a:p>
            <a:r>
              <a:rPr lang="en-US" dirty="0" smtClean="0"/>
              <a:t>But studies have shown now that effective leaders can exhibit high levels of both the abilities and these behaviors are independent to each other </a:t>
            </a: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Contingency or Situational Approach of Leadership</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Based upon the idea that the best approach to leadership depends upon the situation</a:t>
            </a:r>
          </a:p>
          <a:p>
            <a:r>
              <a:rPr lang="en-US" dirty="0" smtClean="0"/>
              <a:t>According to this theory, what an individual actually does when acting as a leader is in large part dependent upon characteristics of the situation in which he/she functions</a:t>
            </a:r>
          </a:p>
          <a:p>
            <a:r>
              <a:rPr lang="en-US" dirty="0" smtClean="0"/>
              <a:t>Effective leaders must possess an ability to adopt to the situation and behave as the situation demands the action</a:t>
            </a:r>
          </a:p>
          <a:p>
            <a:r>
              <a:rPr lang="en-US" dirty="0" smtClean="0"/>
              <a:t>Contingency theory suggests that leaders motivate and satisfy employees in a particular situation by adopting one or more of the leadership styles described below</a:t>
            </a:r>
          </a:p>
          <a:p>
            <a:r>
              <a:rPr lang="en-US" b="1" dirty="0" smtClean="0"/>
              <a:t>Directive</a:t>
            </a:r>
          </a:p>
          <a:p>
            <a:pPr lvl="1"/>
            <a:r>
              <a:rPr lang="en-US" dirty="0" smtClean="0"/>
              <a:t>Same as task oriented behavior</a:t>
            </a:r>
          </a:p>
          <a:p>
            <a:pPr lvl="1"/>
            <a:r>
              <a:rPr lang="en-US" dirty="0" smtClean="0"/>
              <a:t>Explains clearly to subordinates what task is to be completed, how and when it is to be completed and maintains clear performance standards</a:t>
            </a:r>
          </a:p>
          <a:p>
            <a:r>
              <a:rPr lang="en-US" b="1" dirty="0" smtClean="0"/>
              <a:t>Supportive</a:t>
            </a:r>
          </a:p>
          <a:p>
            <a:pPr lvl="1"/>
            <a:r>
              <a:rPr lang="en-US" dirty="0" smtClean="0"/>
              <a:t>Same as people oriented behavior</a:t>
            </a:r>
          </a:p>
          <a:p>
            <a:pPr lvl="1"/>
            <a:r>
              <a:rPr lang="en-US" dirty="0" smtClean="0"/>
              <a:t>Leader is friendly and approachable</a:t>
            </a:r>
          </a:p>
          <a:p>
            <a:pPr lvl="1"/>
            <a:r>
              <a:rPr lang="en-US" dirty="0" smtClean="0"/>
              <a:t>Shows respect, treats employees equally, makes work environment pleasant </a:t>
            </a:r>
          </a:p>
          <a:p>
            <a:r>
              <a:rPr lang="en-US" b="1" dirty="0" smtClean="0"/>
              <a:t>Participative</a:t>
            </a:r>
          </a:p>
          <a:p>
            <a:pPr lvl="1"/>
            <a:r>
              <a:rPr lang="en-US" dirty="0" smtClean="0"/>
              <a:t>Leader consults with the employees, listens to their suggestion</a:t>
            </a:r>
          </a:p>
          <a:p>
            <a:pPr lvl="1"/>
            <a:r>
              <a:rPr lang="en-US" dirty="0" smtClean="0"/>
              <a:t>Takes their ideas into serious consideration before making any decisions</a:t>
            </a:r>
          </a:p>
          <a:p>
            <a:r>
              <a:rPr lang="en-US" b="1" dirty="0" smtClean="0"/>
              <a:t>Achievement Oriented</a:t>
            </a:r>
          </a:p>
          <a:p>
            <a:pPr lvl="1"/>
            <a:r>
              <a:rPr lang="en-US" dirty="0" smtClean="0"/>
              <a:t>Leaders set challenging goals, expects employees to perform at their highest level </a:t>
            </a:r>
          </a:p>
          <a:p>
            <a:pPr lvl="1"/>
            <a:r>
              <a:rPr lang="en-US" dirty="0" smtClean="0"/>
              <a:t>Seeks improvement in performance, shows high degree of confidence on workers in their ability to take the responsibility at accomplishing tasks</a:t>
            </a:r>
          </a:p>
          <a:p>
            <a:pPr lvl="1"/>
            <a:endParaRPr lang="en-US" dirty="0" smtClean="0"/>
          </a:p>
          <a:p>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048512"/>
          </a:xfrm>
        </p:spPr>
        <p:txBody>
          <a:bodyPr>
            <a:normAutofit fontScale="90000"/>
          </a:bodyPr>
          <a:lstStyle/>
          <a:p>
            <a:r>
              <a:rPr lang="en-US" dirty="0" smtClean="0"/>
              <a:t>Integrated Approach to Leadership</a:t>
            </a:r>
            <a:endParaRPr lang="en-US" dirty="0"/>
          </a:p>
        </p:txBody>
      </p:sp>
      <p:sp>
        <p:nvSpPr>
          <p:cNvPr id="3" name="Content Placeholder 2"/>
          <p:cNvSpPr>
            <a:spLocks noGrp="1"/>
          </p:cNvSpPr>
          <p:nvPr>
            <p:ph idx="1"/>
          </p:nvPr>
        </p:nvSpPr>
        <p:spPr/>
        <p:txBody>
          <a:bodyPr/>
          <a:lstStyle/>
          <a:p>
            <a:r>
              <a:rPr lang="en-US" dirty="0" smtClean="0"/>
              <a:t>Integration of the characteristics, behavior and experience of the leader, ability and experience, maturity of followers, structure and technology, objectives and external environment</a:t>
            </a:r>
          </a:p>
          <a:p>
            <a:r>
              <a:rPr lang="en-US" dirty="0" smtClean="0"/>
              <a:t>Most realistic and effective approach of Leadership</a:t>
            </a:r>
          </a:p>
          <a:p>
            <a:r>
              <a:rPr lang="en-US" dirty="0" smtClean="0"/>
              <a:t>The management approach is associated with the Leader</a:t>
            </a:r>
          </a:p>
          <a:p>
            <a:r>
              <a:rPr lang="en-US" dirty="0" smtClean="0"/>
              <a:t>The Followers represent the Personnel</a:t>
            </a:r>
          </a:p>
          <a:p>
            <a:r>
              <a:rPr lang="en-US" dirty="0" smtClean="0"/>
              <a:t>The situation includes the structure, technology, objectives and the external environment</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Integrated Approach</a:t>
            </a:r>
            <a:endParaRPr lang="en-US" dirty="0"/>
          </a:p>
        </p:txBody>
      </p:sp>
      <p:sp>
        <p:nvSpPr>
          <p:cNvPr id="3" name="Content Placeholder 2"/>
          <p:cNvSpPr>
            <a:spLocks noGrp="1"/>
          </p:cNvSpPr>
          <p:nvPr>
            <p:ph idx="1"/>
          </p:nvPr>
        </p:nvSpPr>
        <p:spPr>
          <a:xfrm>
            <a:off x="457200" y="1066800"/>
            <a:ext cx="8229600" cy="5257800"/>
          </a:xfrm>
        </p:spPr>
        <p:txBody>
          <a:bodyPr/>
          <a:lstStyle/>
          <a:p>
            <a:pPr>
              <a:buNone/>
            </a:pPr>
            <a:endParaRPr lang="en-US" dirty="0"/>
          </a:p>
        </p:txBody>
      </p:sp>
      <p:sp>
        <p:nvSpPr>
          <p:cNvPr id="4" name="Oval 3"/>
          <p:cNvSpPr/>
          <p:nvPr/>
        </p:nvSpPr>
        <p:spPr>
          <a:xfrm>
            <a:off x="2362200" y="1905000"/>
            <a:ext cx="2971800" cy="1676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LEADER</a:t>
            </a:r>
          </a:p>
          <a:p>
            <a:pPr>
              <a:buFont typeface="Arial" pitchFamily="34" charset="0"/>
              <a:buChar char="•"/>
            </a:pPr>
            <a:r>
              <a:rPr lang="en-US" sz="1000" dirty="0" smtClean="0"/>
              <a:t>Ability, traits and characteristics</a:t>
            </a:r>
          </a:p>
          <a:p>
            <a:pPr>
              <a:buFont typeface="Arial" pitchFamily="34" charset="0"/>
              <a:buChar char="•"/>
            </a:pPr>
            <a:r>
              <a:rPr lang="en-US" sz="1000" dirty="0" smtClean="0"/>
              <a:t>Behaviors: Task Oriented, People Oriented</a:t>
            </a:r>
          </a:p>
          <a:p>
            <a:pPr>
              <a:buFont typeface="Arial" pitchFamily="34" charset="0"/>
              <a:buChar char="•"/>
            </a:pPr>
            <a:r>
              <a:rPr lang="en-US" sz="1000" dirty="0" smtClean="0"/>
              <a:t>Experience</a:t>
            </a:r>
          </a:p>
        </p:txBody>
      </p:sp>
      <p:sp>
        <p:nvSpPr>
          <p:cNvPr id="5" name="Oval 4"/>
          <p:cNvSpPr/>
          <p:nvPr/>
        </p:nvSpPr>
        <p:spPr>
          <a:xfrm>
            <a:off x="2362200" y="3276600"/>
            <a:ext cx="2971800" cy="1524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FOLLOWER</a:t>
            </a:r>
          </a:p>
          <a:p>
            <a:pPr>
              <a:buFont typeface="Arial" pitchFamily="34" charset="0"/>
              <a:buChar char="•"/>
            </a:pPr>
            <a:r>
              <a:rPr lang="en-US" sz="1050" dirty="0" smtClean="0"/>
              <a:t>Abilities, traits and characteristics</a:t>
            </a:r>
          </a:p>
          <a:p>
            <a:pPr>
              <a:buFont typeface="Arial" pitchFamily="34" charset="0"/>
              <a:buChar char="•"/>
            </a:pPr>
            <a:r>
              <a:rPr lang="en-US" sz="1050" dirty="0" smtClean="0"/>
              <a:t>Experience</a:t>
            </a:r>
          </a:p>
          <a:p>
            <a:pPr>
              <a:buFont typeface="Arial" pitchFamily="34" charset="0"/>
              <a:buChar char="•"/>
            </a:pPr>
            <a:r>
              <a:rPr lang="en-US" sz="1050" dirty="0" smtClean="0"/>
              <a:t>Task relevant Maturity</a:t>
            </a:r>
          </a:p>
          <a:p>
            <a:pPr>
              <a:buFont typeface="Arial" pitchFamily="34" charset="0"/>
              <a:buChar char="•"/>
            </a:pPr>
            <a:endParaRPr lang="en-US" sz="1050" dirty="0"/>
          </a:p>
        </p:txBody>
      </p:sp>
      <p:sp>
        <p:nvSpPr>
          <p:cNvPr id="6" name="Oval 5"/>
          <p:cNvSpPr/>
          <p:nvPr/>
        </p:nvSpPr>
        <p:spPr>
          <a:xfrm>
            <a:off x="2362200" y="4572000"/>
            <a:ext cx="2971800" cy="144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SITUATION</a:t>
            </a:r>
          </a:p>
          <a:p>
            <a:pPr>
              <a:buFont typeface="Arial" pitchFamily="34" charset="0"/>
              <a:buChar char="•"/>
            </a:pPr>
            <a:r>
              <a:rPr lang="en-US" sz="1050" dirty="0" smtClean="0"/>
              <a:t>Structure</a:t>
            </a:r>
          </a:p>
          <a:p>
            <a:pPr>
              <a:buFont typeface="Arial" pitchFamily="34" charset="0"/>
              <a:buChar char="•"/>
            </a:pPr>
            <a:r>
              <a:rPr lang="en-US" sz="1050" dirty="0" smtClean="0"/>
              <a:t>Technology</a:t>
            </a:r>
          </a:p>
          <a:p>
            <a:pPr>
              <a:buFont typeface="Arial" pitchFamily="34" charset="0"/>
              <a:buChar char="•"/>
            </a:pPr>
            <a:r>
              <a:rPr lang="en-US" sz="1050" dirty="0" smtClean="0"/>
              <a:t>Objectives</a:t>
            </a:r>
          </a:p>
          <a:p>
            <a:pPr>
              <a:buFont typeface="Arial" pitchFamily="34" charset="0"/>
              <a:buChar char="•"/>
            </a:pPr>
            <a:r>
              <a:rPr lang="en-US" sz="1050" dirty="0" smtClean="0"/>
              <a:t>External Environment</a:t>
            </a:r>
          </a:p>
        </p:txBody>
      </p:sp>
      <p:sp>
        <p:nvSpPr>
          <p:cNvPr id="7" name="Rectangle 6"/>
          <p:cNvSpPr/>
          <p:nvPr/>
        </p:nvSpPr>
        <p:spPr>
          <a:xfrm>
            <a:off x="6781800" y="3581400"/>
            <a:ext cx="19050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Determine the Effective Leadership Style</a:t>
            </a:r>
            <a:endParaRPr lang="en-US" dirty="0"/>
          </a:p>
        </p:txBody>
      </p:sp>
      <p:cxnSp>
        <p:nvCxnSpPr>
          <p:cNvPr id="9" name="Straight Arrow Connector 8"/>
          <p:cNvCxnSpPr>
            <a:stCxn id="5" idx="6"/>
            <a:endCxn id="7" idx="1"/>
          </p:cNvCxnSpPr>
          <p:nvPr/>
        </p:nvCxnSpPr>
        <p:spPr>
          <a:xfrm>
            <a:off x="5334000" y="4038600"/>
            <a:ext cx="1447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4" idx="6"/>
          </p:cNvCxnSpPr>
          <p:nvPr/>
        </p:nvCxnSpPr>
        <p:spPr>
          <a:xfrm>
            <a:off x="5334000" y="2743200"/>
            <a:ext cx="2209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6" idx="6"/>
          </p:cNvCxnSpPr>
          <p:nvPr/>
        </p:nvCxnSpPr>
        <p:spPr>
          <a:xfrm>
            <a:off x="5334000" y="5295900"/>
            <a:ext cx="2209800" cy="381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a:off x="7124700" y="3162300"/>
            <a:ext cx="838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flipH="1" flipV="1">
            <a:off x="7124700" y="4914900"/>
            <a:ext cx="838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pPr algn="ctr"/>
            <a:r>
              <a:rPr lang="en-US" dirty="0" smtClean="0"/>
              <a:t>Entrepreneurship</a:t>
            </a:r>
            <a:endParaRPr lang="en-US" dirty="0"/>
          </a:p>
        </p:txBody>
      </p:sp>
      <p:sp>
        <p:nvSpPr>
          <p:cNvPr id="3" name="Content Placeholder 2"/>
          <p:cNvSpPr>
            <a:spLocks noGrp="1"/>
          </p:cNvSpPr>
          <p:nvPr>
            <p:ph idx="1"/>
          </p:nvPr>
        </p:nvSpPr>
        <p:spPr>
          <a:xfrm>
            <a:off x="457200" y="1447800"/>
            <a:ext cx="8229600" cy="5410200"/>
          </a:xfrm>
        </p:spPr>
        <p:txBody>
          <a:bodyPr>
            <a:normAutofit fontScale="62500" lnSpcReduction="20000"/>
          </a:bodyPr>
          <a:lstStyle/>
          <a:p>
            <a:r>
              <a:rPr lang="en-US" dirty="0" smtClean="0"/>
              <a:t>French word, </a:t>
            </a:r>
            <a:r>
              <a:rPr lang="en-US" dirty="0" err="1" smtClean="0"/>
              <a:t>entrependre</a:t>
            </a:r>
            <a:r>
              <a:rPr lang="en-US" dirty="0" smtClean="0"/>
              <a:t> which means to undertake</a:t>
            </a:r>
          </a:p>
          <a:p>
            <a:r>
              <a:rPr lang="en-US" dirty="0" smtClean="0"/>
              <a:t>The capacity and willingness to develop, organize and manage a business venture along with any of it risks in order to make a profit</a:t>
            </a:r>
          </a:p>
          <a:p>
            <a:r>
              <a:rPr lang="en-US" dirty="0" smtClean="0"/>
              <a:t>Entrepreneurship in simple terms is to start a new business</a:t>
            </a:r>
          </a:p>
          <a:p>
            <a:r>
              <a:rPr lang="en-US" dirty="0" smtClean="0"/>
              <a:t>Entrepreneurship ranges in scale from solo projects (even involving the entrepreneur only part-time) to major undertakings creating many job opportunities</a:t>
            </a:r>
          </a:p>
          <a:p>
            <a:r>
              <a:rPr lang="en-US" dirty="0" smtClean="0"/>
              <a:t>An entrepreneur is a person of very high aptitude who pioneers change, possessing characteristics found in only a very small fraction of the population</a:t>
            </a:r>
          </a:p>
          <a:p>
            <a:r>
              <a:rPr lang="en-US" dirty="0" smtClean="0"/>
              <a:t>In general form, an entrepreneur is someone who wants to work for himself/herself and start their own business with the knowledge and new innovations they possess</a:t>
            </a:r>
          </a:p>
          <a:p>
            <a:r>
              <a:rPr lang="en-US" b="1" dirty="0" smtClean="0"/>
              <a:t>Entrepreneurship Development</a:t>
            </a:r>
          </a:p>
          <a:p>
            <a:pPr lvl="1"/>
            <a:r>
              <a:rPr lang="en-US" dirty="0" smtClean="0"/>
              <a:t>Entrepreneurs play a vital role in the economic development of the country</a:t>
            </a:r>
          </a:p>
          <a:p>
            <a:pPr lvl="1"/>
            <a:r>
              <a:rPr lang="en-US" dirty="0" smtClean="0"/>
              <a:t>Involves adoption of new forms of business organizations, new technologies and new enterprises producing goods not available</a:t>
            </a:r>
          </a:p>
          <a:p>
            <a:pPr lvl="1"/>
            <a:r>
              <a:rPr lang="en-US" dirty="0" smtClean="0"/>
              <a:t>An entrepreneur is an individual with knowledge, skills, initiative, drive and spirit of innovation who aims at achieving goals</a:t>
            </a:r>
          </a:p>
          <a:p>
            <a:pPr lvl="1"/>
            <a:r>
              <a:rPr lang="en-US" dirty="0" smtClean="0"/>
              <a:t>An entrepreneur identifies opportunities and seizes opportunities for achieving economic benefit</a:t>
            </a:r>
          </a:p>
          <a:p>
            <a:pPr lvl="1"/>
            <a:r>
              <a:rPr lang="en-US" dirty="0" smtClean="0"/>
              <a:t>Factors influencing Entrepreneurship:</a:t>
            </a:r>
          </a:p>
          <a:p>
            <a:pPr lvl="2"/>
            <a:r>
              <a:rPr lang="en-US" dirty="0" smtClean="0"/>
              <a:t>Creativity and Innovation</a:t>
            </a:r>
          </a:p>
          <a:p>
            <a:pPr lvl="3"/>
            <a:r>
              <a:rPr lang="en-US" dirty="0" smtClean="0"/>
              <a:t>Sources of new idea and transforming ideas into opportunities </a:t>
            </a:r>
          </a:p>
          <a:p>
            <a:pPr lvl="2"/>
            <a:r>
              <a:rPr lang="en-US" dirty="0" smtClean="0"/>
              <a:t>Inner drive to start a new business</a:t>
            </a:r>
          </a:p>
          <a:p>
            <a:pPr lvl="3"/>
            <a:r>
              <a:rPr lang="en-US" dirty="0" smtClean="0"/>
              <a:t>Working for oneself, using the knowledge one possess to benefit oneself and the economy of the country</a:t>
            </a:r>
          </a:p>
          <a:p>
            <a:pPr lvl="3"/>
            <a:endParaRPr lang="en-US" dirty="0"/>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19200"/>
          </a:xfrm>
        </p:spPr>
        <p:txBody>
          <a:bodyPr>
            <a:normAutofit fontScale="90000"/>
          </a:bodyPr>
          <a:lstStyle/>
          <a:p>
            <a:r>
              <a:rPr lang="en-US" dirty="0" smtClean="0"/>
              <a:t>Entrepreneurship Characteristics</a:t>
            </a:r>
            <a:endParaRPr lang="en-US" dirty="0"/>
          </a:p>
        </p:txBody>
      </p:sp>
      <p:sp>
        <p:nvSpPr>
          <p:cNvPr id="3" name="Content Placeholder 2"/>
          <p:cNvSpPr>
            <a:spLocks noGrp="1"/>
          </p:cNvSpPr>
          <p:nvPr>
            <p:ph idx="1"/>
          </p:nvPr>
        </p:nvSpPr>
        <p:spPr>
          <a:xfrm>
            <a:off x="457200" y="1371600"/>
            <a:ext cx="8229600" cy="5257800"/>
          </a:xfrm>
        </p:spPr>
        <p:txBody>
          <a:bodyPr>
            <a:normAutofit fontScale="47500" lnSpcReduction="20000"/>
          </a:bodyPr>
          <a:lstStyle/>
          <a:p>
            <a:r>
              <a:rPr lang="en-US" b="1" dirty="0" smtClean="0"/>
              <a:t>Initiative</a:t>
            </a:r>
          </a:p>
          <a:p>
            <a:pPr lvl="1"/>
            <a:r>
              <a:rPr lang="en-US" dirty="0" smtClean="0"/>
              <a:t>An entrepreneur takes action that goes beyond job description and requirements</a:t>
            </a:r>
          </a:p>
          <a:p>
            <a:r>
              <a:rPr lang="en-US" b="1" dirty="0" smtClean="0"/>
              <a:t>Opportunity seeking</a:t>
            </a:r>
          </a:p>
          <a:p>
            <a:pPr lvl="1"/>
            <a:r>
              <a:rPr lang="en-US" dirty="0" smtClean="0"/>
              <a:t>Must be quick to seize the opportunities</a:t>
            </a:r>
          </a:p>
          <a:p>
            <a:pPr lvl="1"/>
            <a:r>
              <a:rPr lang="en-US" dirty="0" smtClean="0"/>
              <a:t>Does things before asked to by other people or demanded by situation</a:t>
            </a:r>
          </a:p>
          <a:p>
            <a:r>
              <a:rPr lang="en-US" b="1" dirty="0" smtClean="0"/>
              <a:t>Disciplined/Confidence</a:t>
            </a:r>
          </a:p>
          <a:p>
            <a:pPr lvl="1"/>
            <a:r>
              <a:rPr lang="en-US" dirty="0" smtClean="0"/>
              <a:t>Successful entrepreneurs are disciplined enough to take steps every day toward the achievement of their objectives</a:t>
            </a:r>
          </a:p>
          <a:p>
            <a:pPr lvl="1"/>
            <a:r>
              <a:rPr lang="en-US" dirty="0" smtClean="0"/>
              <a:t>They are confident with the knowledge that they will make their businesses succeed, they display that confidence in everything they do</a:t>
            </a:r>
          </a:p>
          <a:p>
            <a:r>
              <a:rPr lang="en-US" b="1" dirty="0" smtClean="0"/>
              <a:t>Risk taking</a:t>
            </a:r>
          </a:p>
          <a:p>
            <a:pPr lvl="1"/>
            <a:r>
              <a:rPr lang="en-US" dirty="0" smtClean="0"/>
              <a:t>If you are afraid of uncertainties, then you are not an entrepreneur</a:t>
            </a:r>
          </a:p>
          <a:p>
            <a:pPr lvl="1"/>
            <a:r>
              <a:rPr lang="en-US" dirty="0" smtClean="0"/>
              <a:t>Entrepreneurs are not gamblers or high risk takers, instead they calculate their risks before taking actions, and are moderate risk takers</a:t>
            </a:r>
          </a:p>
          <a:p>
            <a:r>
              <a:rPr lang="en-US" b="1" dirty="0" smtClean="0"/>
              <a:t>Creative</a:t>
            </a:r>
          </a:p>
          <a:p>
            <a:pPr lvl="1"/>
            <a:r>
              <a:rPr lang="en-US" dirty="0" smtClean="0"/>
              <a:t>One cannot become an entrepreneur if he/she lacks imagination and are not creative and innovative</a:t>
            </a:r>
          </a:p>
          <a:p>
            <a:pPr lvl="1"/>
            <a:r>
              <a:rPr lang="en-US" dirty="0" smtClean="0"/>
              <a:t>Coming up with different solutions to the problems within makes an individual strong and creates a pathway for success</a:t>
            </a:r>
          </a:p>
          <a:p>
            <a:r>
              <a:rPr lang="en-US" b="1" dirty="0" smtClean="0"/>
              <a:t>Competitive</a:t>
            </a:r>
          </a:p>
          <a:p>
            <a:pPr lvl="1"/>
            <a:r>
              <a:rPr lang="en-US" dirty="0" smtClean="0"/>
              <a:t>Many companies are formed because an entrepreneurs knows that they can do a better job than another</a:t>
            </a:r>
          </a:p>
          <a:p>
            <a:pPr lvl="1"/>
            <a:r>
              <a:rPr lang="en-US" dirty="0" smtClean="0"/>
              <a:t>They must be competitive and have desire to win and be successful at whatever they do</a:t>
            </a:r>
          </a:p>
          <a:p>
            <a:r>
              <a:rPr lang="en-US" b="1" dirty="0" smtClean="0"/>
              <a:t>Committed/Determined</a:t>
            </a:r>
          </a:p>
          <a:p>
            <a:pPr lvl="1"/>
            <a:r>
              <a:rPr lang="en-US" dirty="0" smtClean="0"/>
              <a:t>An entrepreneur is committed to the excellence, he/she puts an extra effort when required to fulfill a commitment to the client</a:t>
            </a:r>
          </a:p>
          <a:p>
            <a:pPr lvl="1"/>
            <a:r>
              <a:rPr lang="en-US" dirty="0" smtClean="0"/>
              <a:t>An entrepreneur is determined to be successful, a failure doesn’t affect their willingness, they will try and try until they succeed</a:t>
            </a:r>
          </a:p>
          <a:p>
            <a:r>
              <a:rPr lang="en-US" b="1" dirty="0" smtClean="0"/>
              <a:t>Strong people skills</a:t>
            </a:r>
          </a:p>
          <a:p>
            <a:pPr lvl="1"/>
            <a:r>
              <a:rPr lang="en-US" dirty="0" smtClean="0"/>
              <a:t> Most successful entrepreneurs know how to motivate their employees so the business grows overall</a:t>
            </a:r>
          </a:p>
          <a:p>
            <a:pPr lvl="1"/>
            <a:r>
              <a:rPr lang="en-US" dirty="0" smtClean="0"/>
              <a:t>They are very good at highlighting the benefits of any situation and coaching others to their success</a:t>
            </a:r>
          </a:p>
          <a:p>
            <a:r>
              <a:rPr lang="en-US" b="1" dirty="0" smtClean="0"/>
              <a:t>Strong Work Ethics</a:t>
            </a:r>
          </a:p>
          <a:p>
            <a:pPr lvl="1"/>
            <a:r>
              <a:rPr lang="en-US" dirty="0" smtClean="0"/>
              <a:t>A successful entrepreneur often is the first person to arrive at the office and last person to leave</a:t>
            </a:r>
          </a:p>
          <a:p>
            <a:pPr lvl="1"/>
            <a:r>
              <a:rPr lang="en-US" dirty="0" smtClean="0"/>
              <a:t>Their mind is constantly on their work, whether they are in or out of the workplace</a:t>
            </a:r>
          </a:p>
          <a:p>
            <a:pPr lvl="1"/>
            <a:r>
              <a:rPr lang="en-US" dirty="0" smtClean="0"/>
              <a:t>Motivates his team to think in his way and act accordingly</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Need for Promotion of Entrepreneurship</a:t>
            </a:r>
            <a:endParaRPr lang="en-US" dirty="0"/>
          </a:p>
        </p:txBody>
      </p:sp>
      <p:sp>
        <p:nvSpPr>
          <p:cNvPr id="3" name="Content Placeholder 2"/>
          <p:cNvSpPr>
            <a:spLocks noGrp="1"/>
          </p:cNvSpPr>
          <p:nvPr>
            <p:ph idx="1"/>
          </p:nvPr>
        </p:nvSpPr>
        <p:spPr>
          <a:xfrm>
            <a:off x="457200" y="1935480"/>
            <a:ext cx="8229600" cy="4922520"/>
          </a:xfrm>
        </p:spPr>
        <p:txBody>
          <a:bodyPr>
            <a:normAutofit fontScale="77500" lnSpcReduction="20000"/>
          </a:bodyPr>
          <a:lstStyle/>
          <a:p>
            <a:r>
              <a:rPr lang="en-US" dirty="0" smtClean="0"/>
              <a:t>Given the fact that entrepreneurship are potentials to support economic growth, governments should help develop a culture of entrepreneurial thinking</a:t>
            </a:r>
          </a:p>
          <a:p>
            <a:r>
              <a:rPr lang="en-US" dirty="0" smtClean="0"/>
              <a:t>Entrepreneurship and creativity are the factors that can save the corporate sector from troubled economic times like unemployment, downsizing, and other economic downfalls</a:t>
            </a:r>
          </a:p>
          <a:p>
            <a:r>
              <a:rPr lang="en-US" dirty="0" smtClean="0"/>
              <a:t>Entrepreneurship help promote small business in the society. Many economists today agree that small businesses are essential part of our future economic prosperity and is a necessary ingredient in stimulating economic growth</a:t>
            </a:r>
          </a:p>
          <a:p>
            <a:r>
              <a:rPr lang="en-US" dirty="0" smtClean="0"/>
              <a:t>According to Joseph </a:t>
            </a:r>
            <a:r>
              <a:rPr lang="en-US" dirty="0" err="1" smtClean="0"/>
              <a:t>Schumepeter</a:t>
            </a:r>
            <a:r>
              <a:rPr lang="en-US" dirty="0" smtClean="0"/>
              <a:t>, the functions of an entrepreneurship is, introduction of new products, introduction of methods of production, developing new markets and finding fresh sources of raw materials, and making and bringing changes</a:t>
            </a:r>
          </a:p>
          <a:p>
            <a:r>
              <a:rPr lang="en-US" dirty="0" smtClean="0"/>
              <a:t>Every year, A Global Entrepreneurship Week </a:t>
            </a:r>
            <a:r>
              <a:rPr lang="en-US" smtClean="0"/>
              <a:t>is celebrated </a:t>
            </a:r>
            <a:r>
              <a:rPr lang="en-US" dirty="0" smtClean="0"/>
              <a:t>worldwide with an aim to expose youths to the benefits of entrepreneurship through different activities and to motivate them to explore their own ideas, creativity and innovation</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Steps for establishing small scale unit</a:t>
            </a:r>
            <a:endParaRPr lang="en-US" dirty="0"/>
          </a:p>
        </p:txBody>
      </p:sp>
      <p:sp>
        <p:nvSpPr>
          <p:cNvPr id="3" name="Content Placeholder 2"/>
          <p:cNvSpPr>
            <a:spLocks noGrp="1"/>
          </p:cNvSpPr>
          <p:nvPr>
            <p:ph idx="1"/>
          </p:nvPr>
        </p:nvSpPr>
        <p:spPr>
          <a:xfrm>
            <a:off x="457200" y="1828800"/>
            <a:ext cx="8229600" cy="4876800"/>
          </a:xfrm>
        </p:spPr>
        <p:txBody>
          <a:bodyPr>
            <a:normAutofit fontScale="70000" lnSpcReduction="20000"/>
          </a:bodyPr>
          <a:lstStyle/>
          <a:p>
            <a:r>
              <a:rPr lang="en-US" dirty="0" smtClean="0"/>
              <a:t>Small scale industries have a large contribution in the growth of an economy</a:t>
            </a:r>
          </a:p>
          <a:p>
            <a:r>
              <a:rPr lang="en-US" dirty="0" smtClean="0"/>
              <a:t>Not only these enterprises produce export quality goods, they have also created thousands of job opportunities as well</a:t>
            </a:r>
          </a:p>
          <a:p>
            <a:r>
              <a:rPr lang="en-US" dirty="0" smtClean="0"/>
              <a:t>Another advantage of small scale enterprises is that they are easy to set up and can fulfill one’s dream to become an entrepreneur</a:t>
            </a:r>
          </a:p>
          <a:p>
            <a:r>
              <a:rPr lang="en-US" b="1" dirty="0" smtClean="0"/>
              <a:t>Who can Start</a:t>
            </a:r>
          </a:p>
          <a:p>
            <a:pPr lvl="1"/>
            <a:r>
              <a:rPr lang="en-US" dirty="0" smtClean="0"/>
              <a:t>An existing entrepreneur or a fresh to business</a:t>
            </a:r>
          </a:p>
          <a:p>
            <a:pPr lvl="1"/>
            <a:r>
              <a:rPr lang="en-US" dirty="0" smtClean="0"/>
              <a:t>with or without the business background in the family</a:t>
            </a:r>
          </a:p>
          <a:p>
            <a:pPr lvl="1"/>
            <a:r>
              <a:rPr lang="en-US" dirty="0" smtClean="0"/>
              <a:t>Educated or uneducated</a:t>
            </a:r>
          </a:p>
          <a:p>
            <a:pPr lvl="1"/>
            <a:r>
              <a:rPr lang="en-US" dirty="0" smtClean="0"/>
              <a:t>Rural area/backward area persons</a:t>
            </a:r>
            <a:r>
              <a:rPr lang="en-US" smtClean="0"/>
              <a:t>, </a:t>
            </a:r>
            <a:r>
              <a:rPr lang="en-US" smtClean="0"/>
              <a:t>physically </a:t>
            </a:r>
            <a:r>
              <a:rPr lang="en-US" dirty="0" smtClean="0"/>
              <a:t>handicapped persons, minorities, </a:t>
            </a:r>
          </a:p>
          <a:p>
            <a:pPr lvl="1"/>
            <a:r>
              <a:rPr lang="en-US" dirty="0" smtClean="0"/>
              <a:t>A strong will, essential skills, ability of hard work, and ability to take calculated risks are the key requirements</a:t>
            </a:r>
          </a:p>
          <a:p>
            <a:r>
              <a:rPr lang="en-US" b="1" dirty="0" smtClean="0"/>
              <a:t>Product Identification</a:t>
            </a:r>
          </a:p>
          <a:p>
            <a:pPr lvl="1"/>
            <a:r>
              <a:rPr lang="en-US" dirty="0" smtClean="0"/>
              <a:t>design a new product as an innovator or imitate an established product</a:t>
            </a:r>
          </a:p>
          <a:p>
            <a:pPr lvl="1"/>
            <a:r>
              <a:rPr lang="en-US" dirty="0" smtClean="0"/>
              <a:t>need to describe the product you wish to manufacture or the service you wish to offer</a:t>
            </a:r>
          </a:p>
          <a:p>
            <a:pPr lvl="1"/>
            <a:r>
              <a:rPr lang="en-US" dirty="0" smtClean="0"/>
              <a:t>While choosing the product or service you want to offer, you must conduct a good market research and learn about the prevailing competition in the market</a:t>
            </a:r>
          </a:p>
          <a:p>
            <a:pPr lvl="1"/>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609600"/>
            <a:ext cx="8229600" cy="6248400"/>
          </a:xfrm>
        </p:spPr>
        <p:txBody>
          <a:bodyPr>
            <a:normAutofit fontScale="55000" lnSpcReduction="20000"/>
          </a:bodyPr>
          <a:lstStyle/>
          <a:p>
            <a:r>
              <a:rPr lang="en-US" b="1" dirty="0" smtClean="0"/>
              <a:t>Form of Ownership</a:t>
            </a:r>
          </a:p>
          <a:p>
            <a:pPr lvl="1"/>
            <a:r>
              <a:rPr lang="en-US" dirty="0" smtClean="0"/>
              <a:t>Needs to decide whether to have a corporation, a sole proprietorship, partnership</a:t>
            </a:r>
          </a:p>
          <a:p>
            <a:pPr lvl="1"/>
            <a:r>
              <a:rPr lang="en-US" dirty="0" smtClean="0"/>
              <a:t>Should be economically viable and feasible</a:t>
            </a:r>
          </a:p>
          <a:p>
            <a:r>
              <a:rPr lang="en-US" b="1" dirty="0" smtClean="0"/>
              <a:t>Location</a:t>
            </a:r>
          </a:p>
          <a:p>
            <a:pPr lvl="1"/>
            <a:r>
              <a:rPr lang="en-US" dirty="0" smtClean="0"/>
              <a:t>Location for the small unit must be chosen keeping in mind:</a:t>
            </a:r>
          </a:p>
          <a:p>
            <a:pPr lvl="2"/>
            <a:r>
              <a:rPr lang="en-US" dirty="0" smtClean="0"/>
              <a:t>Proximity to the source of raw materials</a:t>
            </a:r>
          </a:p>
          <a:p>
            <a:pPr lvl="2"/>
            <a:r>
              <a:rPr lang="en-US" dirty="0" smtClean="0"/>
              <a:t>Nearness to the market</a:t>
            </a:r>
          </a:p>
          <a:p>
            <a:pPr lvl="2"/>
            <a:r>
              <a:rPr lang="en-US" dirty="0" smtClean="0"/>
              <a:t>Transportation </a:t>
            </a:r>
          </a:p>
          <a:p>
            <a:pPr lvl="2"/>
            <a:r>
              <a:rPr lang="en-US" dirty="0" smtClean="0"/>
              <a:t>Availability of labor</a:t>
            </a:r>
          </a:p>
          <a:p>
            <a:pPr lvl="2"/>
            <a:r>
              <a:rPr lang="en-US" dirty="0" smtClean="0"/>
              <a:t>Power and energy supplies, disposal facility</a:t>
            </a:r>
          </a:p>
          <a:p>
            <a:pPr lvl="2"/>
            <a:r>
              <a:rPr lang="en-US" dirty="0" smtClean="0"/>
              <a:t>Political Patronage</a:t>
            </a:r>
            <a:endParaRPr lang="en-US" b="1" dirty="0" smtClean="0"/>
          </a:p>
          <a:p>
            <a:r>
              <a:rPr lang="en-US" b="1" dirty="0" smtClean="0"/>
              <a:t>Approvals </a:t>
            </a:r>
          </a:p>
          <a:p>
            <a:pPr lvl="1"/>
            <a:r>
              <a:rPr lang="en-US" dirty="0" smtClean="0"/>
              <a:t>Approval from the government, taxation, following necessary rules and regulations, licensing, registration and other government approvals and paperwork</a:t>
            </a:r>
          </a:p>
          <a:p>
            <a:r>
              <a:rPr lang="en-US" b="1" dirty="0" smtClean="0"/>
              <a:t>Finance</a:t>
            </a:r>
          </a:p>
          <a:p>
            <a:pPr lvl="1"/>
            <a:r>
              <a:rPr lang="en-US" dirty="0" smtClean="0"/>
              <a:t>Arrangement of finance required for Fixed Capital, setting up infrastructures like land, building, machineries as well as the Working Capital, operating costs and expenses, raw materials</a:t>
            </a:r>
          </a:p>
          <a:p>
            <a:pPr lvl="1"/>
            <a:r>
              <a:rPr lang="en-US" dirty="0" smtClean="0"/>
              <a:t>If one doesn’t have enough funds, long term loans from private parties as well loans from the financial institutions</a:t>
            </a:r>
          </a:p>
          <a:p>
            <a:r>
              <a:rPr lang="en-US" b="1" dirty="0" smtClean="0"/>
              <a:t>Production Management</a:t>
            </a:r>
          </a:p>
          <a:p>
            <a:pPr lvl="1"/>
            <a:r>
              <a:rPr lang="en-US" dirty="0" smtClean="0"/>
              <a:t>Includes allocating space for different operations and choosing production method</a:t>
            </a:r>
          </a:p>
          <a:p>
            <a:pPr lvl="1"/>
            <a:r>
              <a:rPr lang="en-US" dirty="0" smtClean="0"/>
              <a:t>Make sure to follow the practices for quality testing and keep on improving </a:t>
            </a:r>
          </a:p>
          <a:p>
            <a:pPr lvl="1"/>
            <a:r>
              <a:rPr lang="en-US" dirty="0" smtClean="0"/>
              <a:t>Buying the right required raw materials and hiring the required help</a:t>
            </a:r>
          </a:p>
          <a:p>
            <a:r>
              <a:rPr lang="en-US" b="1" dirty="0" smtClean="0"/>
              <a:t>Marketing</a:t>
            </a:r>
          </a:p>
          <a:p>
            <a:pPr lvl="1"/>
            <a:r>
              <a:rPr lang="en-US" dirty="0" smtClean="0"/>
              <a:t>Last but the most important step</a:t>
            </a:r>
          </a:p>
          <a:p>
            <a:pPr lvl="1"/>
            <a:r>
              <a:rPr lang="en-US" dirty="0" smtClean="0"/>
              <a:t>No business is complete without the selling of the product or services, and ensuring the flow of revenues</a:t>
            </a:r>
          </a:p>
          <a:p>
            <a:pPr lvl="1"/>
            <a:r>
              <a:rPr lang="en-US" dirty="0" smtClean="0"/>
              <a:t>You have to decide prices for your products or services, keeping in mind the profit margin</a:t>
            </a:r>
          </a:p>
          <a:p>
            <a:endParaRPr lang="en-US" dirty="0" smtClean="0"/>
          </a:p>
          <a:p>
            <a:r>
              <a:rPr lang="en-US" sz="3400" i="1" dirty="0" smtClean="0"/>
              <a:t>Planning in advance is a useful aspect of setting up a small scale venture. Keep on assessing and improving your plan at every stage</a:t>
            </a:r>
          </a:p>
          <a:p>
            <a:pPr lvl="1"/>
            <a:endParaRPr lang="en-US" dirty="0" smtClean="0"/>
          </a:p>
          <a:p>
            <a:pPr lvl="1">
              <a:buNone/>
            </a:pPr>
            <a:endParaRPr lang="en-US" dirty="0" smtClean="0"/>
          </a:p>
          <a:p>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066800"/>
            <a:ext cx="8229600" cy="5257800"/>
          </a:xfrm>
        </p:spPr>
        <p:txBody>
          <a:bodyPr>
            <a:normAutofit/>
          </a:bodyPr>
          <a:lstStyle/>
          <a:p>
            <a:pPr algn="ctr">
              <a:buNone/>
            </a:pPr>
            <a:endParaRPr lang="en-US" sz="9600" b="1" dirty="0" smtClean="0"/>
          </a:p>
          <a:p>
            <a:pPr algn="ctr">
              <a:buNone/>
            </a:pPr>
            <a:r>
              <a:rPr lang="en-US" sz="9600" b="1" dirty="0" smtClean="0"/>
              <a:t>THE END</a:t>
            </a:r>
            <a:endParaRPr lang="en-US" sz="9600" b="1"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219200"/>
          </a:xfrm>
        </p:spPr>
        <p:txBody>
          <a:bodyPr/>
          <a:lstStyle/>
          <a:p>
            <a:r>
              <a:rPr lang="en-US" dirty="0" smtClean="0"/>
              <a:t> Types of Motivation</a:t>
            </a:r>
            <a:endParaRPr lang="en-US" dirty="0"/>
          </a:p>
        </p:txBody>
      </p:sp>
      <p:sp>
        <p:nvSpPr>
          <p:cNvPr id="3" name="Content Placeholder 2"/>
          <p:cNvSpPr>
            <a:spLocks noGrp="1"/>
          </p:cNvSpPr>
          <p:nvPr>
            <p:ph idx="1"/>
          </p:nvPr>
        </p:nvSpPr>
        <p:spPr>
          <a:xfrm>
            <a:off x="457200" y="1752600"/>
            <a:ext cx="8229600" cy="4572000"/>
          </a:xfrm>
        </p:spPr>
        <p:txBody>
          <a:bodyPr>
            <a:normAutofit fontScale="85000" lnSpcReduction="20000"/>
          </a:bodyPr>
          <a:lstStyle/>
          <a:p>
            <a:r>
              <a:rPr lang="en-US" dirty="0" smtClean="0"/>
              <a:t>Intrinsic VS Extrinsic Motivation</a:t>
            </a:r>
          </a:p>
          <a:p>
            <a:r>
              <a:rPr lang="en-US" dirty="0" smtClean="0"/>
              <a:t>Intrinsic</a:t>
            </a:r>
          </a:p>
          <a:p>
            <a:pPr lvl="1"/>
            <a:r>
              <a:rPr lang="en-US" dirty="0" smtClean="0"/>
              <a:t>When you want to do something in an organization</a:t>
            </a:r>
          </a:p>
          <a:p>
            <a:pPr lvl="1"/>
            <a:r>
              <a:rPr lang="en-US" dirty="0" smtClean="0"/>
              <a:t>Means that the individuals motivational thoughts are coming from within</a:t>
            </a:r>
          </a:p>
          <a:p>
            <a:pPr lvl="1"/>
            <a:r>
              <a:rPr lang="en-US" dirty="0" smtClean="0"/>
              <a:t>The individual is driven by an interest or enjoyment in the task itself, and doesn’t rely on the external rewards</a:t>
            </a:r>
          </a:p>
          <a:p>
            <a:pPr lvl="1"/>
            <a:r>
              <a:rPr lang="en-US" dirty="0" smtClean="0"/>
              <a:t>Engages in completing the task willingly as well as to improve their skills</a:t>
            </a:r>
          </a:p>
          <a:p>
            <a:r>
              <a:rPr lang="en-US" dirty="0" smtClean="0"/>
              <a:t> Extrinsic</a:t>
            </a:r>
          </a:p>
          <a:p>
            <a:pPr lvl="1"/>
            <a:r>
              <a:rPr lang="en-US" dirty="0" smtClean="0"/>
              <a:t>When someone else wants you to do something in an organization</a:t>
            </a:r>
          </a:p>
          <a:p>
            <a:pPr lvl="1"/>
            <a:r>
              <a:rPr lang="en-US" dirty="0" smtClean="0"/>
              <a:t>The desires to perform the task are controlled by an external source</a:t>
            </a:r>
          </a:p>
          <a:p>
            <a:pPr lvl="1"/>
            <a:r>
              <a:rPr lang="en-US" dirty="0" smtClean="0"/>
              <a:t>When someone else want you to do something in an organization, offering certain rewards, fear of punishment </a:t>
            </a:r>
          </a:p>
          <a:p>
            <a:r>
              <a:rPr lang="en-US" dirty="0" smtClean="0"/>
              <a:t> Positive VS Negative Motivation</a:t>
            </a:r>
          </a:p>
          <a:p>
            <a:pPr>
              <a:buNone/>
            </a:pPr>
            <a:endParaRPr lang="en-US" dirty="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9" name="Content Placeholder 8"/>
          <p:cNvGraphicFramePr>
            <a:graphicFrameLocks noGrp="1"/>
          </p:cNvGraphicFramePr>
          <p:nvPr>
            <p:ph idx="1"/>
          </p:nvPr>
        </p:nvGraphicFramePr>
        <p:xfrm>
          <a:off x="457200" y="1935163"/>
          <a:ext cx="8229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5" name="Straight Connector 4"/>
          <p:cNvCxnSpPr/>
          <p:nvPr/>
        </p:nvCxnSpPr>
        <p:spPr>
          <a:xfrm rot="5400000">
            <a:off x="3086497" y="3847703"/>
            <a:ext cx="3124200" cy="794"/>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438400" y="3886200"/>
            <a:ext cx="40386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724400" y="2819400"/>
            <a:ext cx="16002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 want to complete this task</a:t>
            </a:r>
            <a:endParaRPr lang="en-US" dirty="0"/>
          </a:p>
        </p:txBody>
      </p:sp>
      <p:sp>
        <p:nvSpPr>
          <p:cNvPr id="11" name="Rectangle 10"/>
          <p:cNvSpPr/>
          <p:nvPr/>
        </p:nvSpPr>
        <p:spPr>
          <a:xfrm>
            <a:off x="2667000" y="2819400"/>
            <a:ext cx="1905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Complete this task and you will be rewarded</a:t>
            </a:r>
          </a:p>
          <a:p>
            <a:pPr algn="ctr"/>
            <a:endParaRPr lang="en-US" dirty="0"/>
          </a:p>
        </p:txBody>
      </p:sp>
      <p:sp>
        <p:nvSpPr>
          <p:cNvPr id="12" name="Rectangle 11"/>
          <p:cNvSpPr/>
          <p:nvPr/>
        </p:nvSpPr>
        <p:spPr>
          <a:xfrm>
            <a:off x="4800600" y="4038600"/>
            <a:ext cx="15240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 don’t want to complete the task</a:t>
            </a:r>
            <a:endParaRPr lang="en-US" dirty="0"/>
          </a:p>
        </p:txBody>
      </p:sp>
      <p:sp>
        <p:nvSpPr>
          <p:cNvPr id="13" name="Rectangle 12"/>
          <p:cNvSpPr/>
          <p:nvPr/>
        </p:nvSpPr>
        <p:spPr>
          <a:xfrm>
            <a:off x="2895600" y="4038600"/>
            <a:ext cx="15240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Complete this task or you are fired</a:t>
            </a:r>
            <a:endParaRPr lang="en-US" dirty="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smtClean="0"/>
              <a:t>Techniques of Motivation</a:t>
            </a:r>
            <a:endParaRPr lang="en-US" dirty="0"/>
          </a:p>
        </p:txBody>
      </p:sp>
      <p:sp>
        <p:nvSpPr>
          <p:cNvPr id="3" name="Content Placeholder 2"/>
          <p:cNvSpPr>
            <a:spLocks noGrp="1"/>
          </p:cNvSpPr>
          <p:nvPr>
            <p:ph idx="1"/>
          </p:nvPr>
        </p:nvSpPr>
        <p:spPr>
          <a:xfrm>
            <a:off x="457200" y="1524000"/>
            <a:ext cx="8229600" cy="4876800"/>
          </a:xfrm>
        </p:spPr>
        <p:txBody>
          <a:bodyPr>
            <a:normAutofit fontScale="47500" lnSpcReduction="20000"/>
          </a:bodyPr>
          <a:lstStyle/>
          <a:p>
            <a:r>
              <a:rPr lang="en-US" sz="2800" dirty="0" smtClean="0"/>
              <a:t>It is very important in an organization to keep their employees motivated to keep doing their best towards achieving the organizational goals</a:t>
            </a:r>
          </a:p>
          <a:p>
            <a:pPr lvl="0"/>
            <a:r>
              <a:rPr lang="en-US" sz="2800" b="1" dirty="0" smtClean="0"/>
              <a:t>Provide Meaningful and Challenging work</a:t>
            </a:r>
            <a:endParaRPr lang="en-US" sz="2800" dirty="0" smtClean="0"/>
          </a:p>
          <a:p>
            <a:pPr lvl="1"/>
            <a:r>
              <a:rPr lang="en-US" dirty="0" smtClean="0"/>
              <a:t>When employees feel the work they are doing are meaningful and challenging in some way, they feel internally motivated</a:t>
            </a:r>
          </a:p>
          <a:p>
            <a:pPr lvl="1"/>
            <a:r>
              <a:rPr lang="en-US" dirty="0" smtClean="0"/>
              <a:t>If a employee feels the work they are doing are actually having a big impact in the overall operation of the organization, they generally become more engaged and energized</a:t>
            </a:r>
          </a:p>
          <a:p>
            <a:pPr lvl="0"/>
            <a:r>
              <a:rPr lang="en-US" sz="2800" b="1" dirty="0" smtClean="0"/>
              <a:t>Set clear targets, expectations and measure performance</a:t>
            </a:r>
            <a:endParaRPr lang="en-US" sz="2800" dirty="0" smtClean="0"/>
          </a:p>
          <a:p>
            <a:pPr lvl="1"/>
            <a:r>
              <a:rPr lang="en-US" dirty="0" smtClean="0"/>
              <a:t>It is of no point for employees to perform better if they are not clear of the targets they are to meet, or about the expectations from them  by the management </a:t>
            </a:r>
          </a:p>
          <a:p>
            <a:pPr lvl="1"/>
            <a:r>
              <a:rPr lang="en-US" dirty="0" smtClean="0"/>
              <a:t>Management must be clear when they direct their employees about the objective of the organization and what expectation they have from their employees. Management should be able to bring the better performance out of everyone</a:t>
            </a:r>
          </a:p>
          <a:p>
            <a:pPr lvl="0"/>
            <a:r>
              <a:rPr lang="en-US" sz="2800" b="1" dirty="0" smtClean="0"/>
              <a:t>Give regular, direct and supportive feedback</a:t>
            </a:r>
            <a:endParaRPr lang="en-US" sz="2800" dirty="0" smtClean="0"/>
          </a:p>
          <a:p>
            <a:pPr lvl="1"/>
            <a:r>
              <a:rPr lang="en-US" dirty="0" smtClean="0"/>
              <a:t>Giving regular feedback about the performance of each employees help them focus on their job better, make any improvements or changes when needed</a:t>
            </a:r>
          </a:p>
          <a:p>
            <a:pPr lvl="1"/>
            <a:r>
              <a:rPr lang="en-US" dirty="0" smtClean="0"/>
              <a:t>Feedback needs to be timely, specific and presented in such a way that the individual is clear about what behaviors or skills they need to modify (or continue using) in order to improve performance.</a:t>
            </a:r>
          </a:p>
          <a:p>
            <a:pPr lvl="0"/>
            <a:r>
              <a:rPr lang="en-US" sz="2800" b="1" dirty="0" smtClean="0"/>
              <a:t>Value the employees</a:t>
            </a:r>
            <a:endParaRPr lang="en-US" sz="2800" dirty="0" smtClean="0"/>
          </a:p>
          <a:p>
            <a:pPr lvl="1"/>
            <a:r>
              <a:rPr lang="en-US" dirty="0" smtClean="0"/>
              <a:t>In a workforce there are also those kind of people who motivates themselves to perform better and they value their responsibility</a:t>
            </a:r>
          </a:p>
          <a:p>
            <a:pPr lvl="1"/>
            <a:r>
              <a:rPr lang="en-US" dirty="0" smtClean="0"/>
              <a:t>It is important for Management to value these individuals and make sure they are given credit for their work and respected</a:t>
            </a:r>
          </a:p>
          <a:p>
            <a:pPr lvl="0"/>
            <a:r>
              <a:rPr lang="en-US" sz="2800" b="1" dirty="0" smtClean="0"/>
              <a:t>Training and development Programs</a:t>
            </a:r>
            <a:endParaRPr lang="en-US" sz="2800" dirty="0" smtClean="0"/>
          </a:p>
          <a:p>
            <a:pPr lvl="1"/>
            <a:r>
              <a:rPr lang="en-US" dirty="0" smtClean="0"/>
              <a:t>Regular training and development programs should be conducted on timely basis for employees to make themselves prepared for the future</a:t>
            </a:r>
          </a:p>
          <a:p>
            <a:pPr lvl="1"/>
            <a:r>
              <a:rPr lang="en-US" dirty="0" smtClean="0"/>
              <a:t>Employees feel motivated when they know they have better future in an organization and they are being invested for</a:t>
            </a:r>
          </a:p>
          <a:p>
            <a:pPr lvl="0"/>
            <a:r>
              <a:rPr lang="en-US" sz="2800" b="1" dirty="0" smtClean="0"/>
              <a:t>Incentive Programs</a:t>
            </a:r>
            <a:endParaRPr lang="en-US" sz="2800" dirty="0" smtClean="0"/>
          </a:p>
          <a:p>
            <a:pPr lvl="1"/>
            <a:r>
              <a:rPr lang="en-US" dirty="0" smtClean="0"/>
              <a:t>Rewards, promotions, benefits, profit sharing, freedom can be provided by managers to motivate their employees</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4000" dirty="0" smtClean="0"/>
              <a:t>Attitude Motivation, Group Motivation and Executive Motivation</a:t>
            </a:r>
            <a:endParaRPr lang="en-US" sz="4000" dirty="0"/>
          </a:p>
        </p:txBody>
      </p:sp>
      <p:sp>
        <p:nvSpPr>
          <p:cNvPr id="3" name="Content Placeholder 2"/>
          <p:cNvSpPr>
            <a:spLocks noGrp="1"/>
          </p:cNvSpPr>
          <p:nvPr>
            <p:ph idx="1"/>
          </p:nvPr>
        </p:nvSpPr>
        <p:spPr/>
        <p:txBody>
          <a:bodyPr>
            <a:normAutofit/>
          </a:bodyPr>
          <a:lstStyle/>
          <a:p>
            <a:r>
              <a:rPr lang="en-US" b="1" dirty="0" smtClean="0"/>
              <a:t>Attitude Motivation</a:t>
            </a:r>
            <a:endParaRPr lang="en-US" dirty="0" smtClean="0"/>
          </a:p>
          <a:p>
            <a:pPr lvl="1"/>
            <a:r>
              <a:rPr lang="en-US" dirty="0" smtClean="0"/>
              <a:t>Attitude motivation is about how people think and feel</a:t>
            </a:r>
          </a:p>
          <a:p>
            <a:pPr lvl="1"/>
            <a:r>
              <a:rPr lang="en-US" dirty="0" smtClean="0"/>
              <a:t>It is their self confidence, their belief in themselves, their attitude to life, be it positive or negative. It is how people feel about their future and how they react to their past</a:t>
            </a:r>
          </a:p>
          <a:p>
            <a:pPr lvl="1"/>
            <a:r>
              <a:rPr lang="en-US" dirty="0" smtClean="0"/>
              <a:t>If both employers and employees can maintain positive attitude about themselves, towards others as well as the towards the situation, it leads towards the better performance</a:t>
            </a: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15112"/>
          </a:xfrm>
        </p:spPr>
        <p:txBody>
          <a:bodyPr>
            <a:normAutofit fontScale="90000"/>
          </a:bodyPr>
          <a:lstStyle/>
          <a:p>
            <a:endParaRPr lang="en-US" dirty="0"/>
          </a:p>
        </p:txBody>
      </p:sp>
      <p:sp>
        <p:nvSpPr>
          <p:cNvPr id="3" name="Content Placeholder 2"/>
          <p:cNvSpPr>
            <a:spLocks noGrp="1"/>
          </p:cNvSpPr>
          <p:nvPr>
            <p:ph idx="1"/>
          </p:nvPr>
        </p:nvSpPr>
        <p:spPr>
          <a:xfrm>
            <a:off x="457200" y="685800"/>
            <a:ext cx="8229600" cy="5867400"/>
          </a:xfrm>
        </p:spPr>
        <p:txBody>
          <a:bodyPr>
            <a:normAutofit fontScale="77500" lnSpcReduction="20000"/>
          </a:bodyPr>
          <a:lstStyle/>
          <a:p>
            <a:r>
              <a:rPr lang="en-US" b="1" dirty="0" smtClean="0"/>
              <a:t>Group Motivation</a:t>
            </a:r>
            <a:endParaRPr lang="en-US" dirty="0" smtClean="0"/>
          </a:p>
          <a:p>
            <a:pPr lvl="1"/>
            <a:r>
              <a:rPr lang="en-US" dirty="0" smtClean="0"/>
              <a:t>Teams are the life of any organization, productivity and success of an organization depend upon the performance of employees as a team</a:t>
            </a:r>
          </a:p>
          <a:p>
            <a:pPr lvl="1"/>
            <a:r>
              <a:rPr lang="en-US" dirty="0" smtClean="0"/>
              <a:t>Team leaders must understand how they can influence their team members motivation, and work towards the productivity and proficiency</a:t>
            </a:r>
          </a:p>
          <a:p>
            <a:pPr lvl="1"/>
            <a:r>
              <a:rPr lang="en-US" dirty="0" smtClean="0"/>
              <a:t>Bringing out the better of each individuals in a team and recognizing them for their performance can increase their motivation as well as the teams</a:t>
            </a:r>
          </a:p>
          <a:p>
            <a:pPr lvl="1"/>
            <a:r>
              <a:rPr lang="en-US" dirty="0" smtClean="0"/>
              <a:t>Team building exercises, trainings, incentives, social recognition, can help motivate the members of any team in an organization to increase and better their performances towards achieving organizational goals</a:t>
            </a:r>
          </a:p>
          <a:p>
            <a:r>
              <a:rPr lang="en-US" b="1" dirty="0" smtClean="0"/>
              <a:t>Executive Motivation</a:t>
            </a:r>
            <a:endParaRPr lang="en-US" dirty="0" smtClean="0"/>
          </a:p>
          <a:p>
            <a:pPr lvl="1"/>
            <a:r>
              <a:rPr lang="en-US" dirty="0" smtClean="0"/>
              <a:t>One of the key issues in an organization is motivating and keeping managerial talents in the company</a:t>
            </a:r>
          </a:p>
          <a:p>
            <a:pPr lvl="1"/>
            <a:r>
              <a:rPr lang="en-US" dirty="0" smtClean="0"/>
              <a:t>An organization and top level management should be able to identify and encourage all the talents they possess within the organization and motivate them to stay at the company to perform even better</a:t>
            </a:r>
          </a:p>
          <a:p>
            <a:pPr lvl="1"/>
            <a:r>
              <a:rPr lang="en-US" dirty="0" smtClean="0"/>
              <a:t>Profit sharing incentives, bigger and challenging responsibilities, share options, benefits(medical, vehicle), public recognition, better pay can help motivate executives to perform better</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Theory of Motivation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Content theory of Motivation</a:t>
            </a:r>
          </a:p>
          <a:p>
            <a:pPr lvl="1"/>
            <a:r>
              <a:rPr lang="en-US" dirty="0" smtClean="0"/>
              <a:t>Explains why people have different needs at different times</a:t>
            </a:r>
          </a:p>
          <a:p>
            <a:r>
              <a:rPr lang="en-US" dirty="0" smtClean="0"/>
              <a:t>Process theory of Motivation</a:t>
            </a:r>
          </a:p>
          <a:p>
            <a:pPr lvl="1"/>
            <a:r>
              <a:rPr lang="en-US" dirty="0" smtClean="0"/>
              <a:t>Explains the processes through which the needs are translated into behavior</a:t>
            </a:r>
          </a:p>
          <a:p>
            <a:r>
              <a:rPr lang="en-US" dirty="0" smtClean="0"/>
              <a:t>Maslow’s Needs hierarchy</a:t>
            </a:r>
          </a:p>
          <a:p>
            <a:r>
              <a:rPr lang="en-US" dirty="0" smtClean="0"/>
              <a:t>Fear and </a:t>
            </a:r>
            <a:r>
              <a:rPr lang="en-US" smtClean="0"/>
              <a:t>Punishment Theory</a:t>
            </a:r>
            <a:endParaRPr lang="en-US" dirty="0" smtClean="0"/>
          </a:p>
          <a:p>
            <a:r>
              <a:rPr lang="en-US" dirty="0" err="1" smtClean="0"/>
              <a:t>Alderfer’s</a:t>
            </a:r>
            <a:r>
              <a:rPr lang="en-US" dirty="0" smtClean="0"/>
              <a:t> ERG Theory</a:t>
            </a:r>
          </a:p>
          <a:p>
            <a:r>
              <a:rPr lang="en-US" dirty="0" smtClean="0"/>
              <a:t>McClelland’s Theory of Learned needs</a:t>
            </a:r>
          </a:p>
          <a:p>
            <a:r>
              <a:rPr lang="en-US" dirty="0" err="1" smtClean="0"/>
              <a:t>MacGregor’s</a:t>
            </a:r>
            <a:r>
              <a:rPr lang="en-US" dirty="0" smtClean="0"/>
              <a:t> Theory X-Theory Y</a:t>
            </a:r>
          </a:p>
          <a:p>
            <a:r>
              <a:rPr lang="en-US" dirty="0" smtClean="0"/>
              <a:t>Herzberg’s Hygiene Motivator Theory</a:t>
            </a:r>
          </a:p>
          <a:p>
            <a:r>
              <a:rPr lang="en-US" dirty="0" smtClean="0"/>
              <a:t>Vroom’s Expectancy / </a:t>
            </a:r>
            <a:r>
              <a:rPr lang="en-US" dirty="0" err="1" smtClean="0"/>
              <a:t>Valency</a:t>
            </a:r>
            <a:r>
              <a:rPr lang="en-US" dirty="0" smtClean="0"/>
              <a:t> Theory</a:t>
            </a:r>
            <a:endParaRPr lang="en-US" dirty="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1194</TotalTime>
  <Words>4821</Words>
  <Application>Microsoft Macintosh PowerPoint</Application>
  <PresentationFormat>On-screen Show (4:3)</PresentationFormat>
  <Paragraphs>436</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Flow</vt:lpstr>
      <vt:lpstr>Chapter 3</vt:lpstr>
      <vt:lpstr>Motivation</vt:lpstr>
      <vt:lpstr>Role of Management</vt:lpstr>
      <vt:lpstr> Types of Motivation</vt:lpstr>
      <vt:lpstr>PowerPoint Presentation</vt:lpstr>
      <vt:lpstr>Techniques of Motivation</vt:lpstr>
      <vt:lpstr>Attitude Motivation, Group Motivation and Executive Motivation</vt:lpstr>
      <vt:lpstr>PowerPoint Presentation</vt:lpstr>
      <vt:lpstr>Theory of Motivation</vt:lpstr>
      <vt:lpstr>Maslow’s Needs Hierarchy Theory</vt:lpstr>
      <vt:lpstr>PowerPoint Presentation</vt:lpstr>
      <vt:lpstr>Alderfer’s ERG Theory</vt:lpstr>
      <vt:lpstr>McClelland’s Theory of Learned Needs</vt:lpstr>
      <vt:lpstr>McGregor’s Theory X, Theory Y</vt:lpstr>
      <vt:lpstr>PowerPoint Presentation</vt:lpstr>
      <vt:lpstr>Fear and Punishment Theory </vt:lpstr>
      <vt:lpstr>Hertzberg’s Hygiene factors and Motivation</vt:lpstr>
      <vt:lpstr>Vroom’s Expectancy/Valency Theory</vt:lpstr>
      <vt:lpstr>Leadership</vt:lpstr>
      <vt:lpstr>PowerPoint Presentation</vt:lpstr>
      <vt:lpstr>Qualities of a good Leader</vt:lpstr>
      <vt:lpstr>PowerPoint Presentation</vt:lpstr>
      <vt:lpstr>Leadership Style</vt:lpstr>
      <vt:lpstr>PowerPoint Presentation</vt:lpstr>
      <vt:lpstr>Managerial Grid</vt:lpstr>
      <vt:lpstr>PowerPoint Presentation</vt:lpstr>
      <vt:lpstr>Leadership Approach/Theories</vt:lpstr>
      <vt:lpstr>Trait Approach of Leadership</vt:lpstr>
      <vt:lpstr>Behavioral Approach of Leadership</vt:lpstr>
      <vt:lpstr>PowerPoint Presentation</vt:lpstr>
      <vt:lpstr>Contingency or Situational Approach of Leadership</vt:lpstr>
      <vt:lpstr>Integrated Approach to Leadership</vt:lpstr>
      <vt:lpstr>Integrated Approach</vt:lpstr>
      <vt:lpstr>Entrepreneurship</vt:lpstr>
      <vt:lpstr>Entrepreneurship Characteristics</vt:lpstr>
      <vt:lpstr>Need for Promotion of Entrepreneurship</vt:lpstr>
      <vt:lpstr>Steps for establishing small scale unit</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Anul</dc:creator>
  <cp:lastModifiedBy>Amar</cp:lastModifiedBy>
  <cp:revision>184</cp:revision>
  <dcterms:created xsi:type="dcterms:W3CDTF">2011-11-23T17:09:15Z</dcterms:created>
  <dcterms:modified xsi:type="dcterms:W3CDTF">2015-02-23T15:52:16Z</dcterms:modified>
</cp:coreProperties>
</file>